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sldIdLst>
    <p:sldId id="5206" r:id="rId2"/>
    <p:sldId id="258" r:id="rId3"/>
    <p:sldId id="5207" r:id="rId4"/>
    <p:sldId id="5232" r:id="rId5"/>
    <p:sldId id="5208" r:id="rId6"/>
    <p:sldId id="5209" r:id="rId7"/>
    <p:sldId id="5231" r:id="rId8"/>
    <p:sldId id="5210" r:id="rId9"/>
    <p:sldId id="5239" r:id="rId10"/>
    <p:sldId id="5212" r:id="rId11"/>
    <p:sldId id="5241" r:id="rId12"/>
    <p:sldId id="321" r:id="rId13"/>
    <p:sldId id="5242" r:id="rId14"/>
    <p:sldId id="5243" r:id="rId15"/>
    <p:sldId id="5230" r:id="rId16"/>
    <p:sldId id="5214" r:id="rId17"/>
    <p:sldId id="5229" r:id="rId18"/>
    <p:sldId id="5215" r:id="rId19"/>
    <p:sldId id="5235" r:id="rId20"/>
    <p:sldId id="5245" r:id="rId21"/>
    <p:sldId id="5219" r:id="rId22"/>
    <p:sldId id="5228" r:id="rId23"/>
    <p:sldId id="5244" r:id="rId24"/>
    <p:sldId id="5226" r:id="rId25"/>
    <p:sldId id="5236" r:id="rId26"/>
    <p:sldId id="5216" r:id="rId27"/>
    <p:sldId id="5237" r:id="rId28"/>
    <p:sldId id="5227" r:id="rId29"/>
    <p:sldId id="5224" r:id="rId30"/>
    <p:sldId id="5220" r:id="rId31"/>
    <p:sldId id="5223" r:id="rId32"/>
    <p:sldId id="5221" r:id="rId33"/>
    <p:sldId id="5222" r:id="rId34"/>
    <p:sldId id="5217" r:id="rId35"/>
    <p:sldId id="5213" r:id="rId36"/>
    <p:sldId id="5218" r:id="rId37"/>
    <p:sldId id="317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rge Gonzalez" initials="JG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422A2-E83A-CA55-9F27-FB76507C9DF5}" v="5667" dt="2022-12-14T11:20:47.143"/>
    <p1510:client id="{82D2F3E6-BCF8-0BA4-A54A-9BA990AEC7D6}" v="1459" dt="2022-12-14T17:37:43.532"/>
    <p1510:client id="{A131C80E-B02D-7F56-03E1-966203C2825B}" v="756" dt="2022-12-14T06:44:20.109"/>
    <p1510:client id="{C0F88476-BDBB-5944-F710-87A296E5B612}" v="3131" dt="2022-12-12T10:30:27.31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/>
    <p:restoredTop sz="81032" autoAdjust="0"/>
  </p:normalViewPr>
  <p:slideViewPr>
    <p:cSldViewPr snapToGrid="0" snapToObjects="1">
      <p:cViewPr varScale="1">
        <p:scale>
          <a:sx n="39" d="100"/>
          <a:sy n="39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12T03:15:15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20876 10610 16383 0 0,'15'0'0'0'0,"20"0"0"0"0,20 0 0 0 0,15 0 0 0 0,27 0 0 0 0,11 0 0 0 0,3 0 0 0 0,-2 0 0 0 0,-20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7T19:27:0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25739 7736 24575,'0'-8'0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6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today agenda:</a:t>
            </a:r>
          </a:p>
          <a:p>
            <a:r>
              <a:rPr dirty="0"/>
              <a:t>First we will introduce the disaggregation concepts</a:t>
            </a:r>
          </a:p>
          <a:p>
            <a:r>
              <a:rPr dirty="0"/>
              <a:t>Second, we will give some background of the memory interface </a:t>
            </a:r>
          </a:p>
          <a:p>
            <a:r>
              <a:rPr dirty="0"/>
              <a:t>Then we discuss our work motivation and goals to present our Optically Connected Memory proposal.</a:t>
            </a:r>
          </a:p>
          <a:p>
            <a:r>
              <a:rPr dirty="0"/>
              <a:t>Finally we show the evaluation, discuss results and conclusions of our work.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today agenda:</a:t>
            </a:r>
          </a:p>
          <a:p>
            <a:r>
              <a:t>First we will introduce the disaggregation concepts</a:t>
            </a:r>
          </a:p>
          <a:p>
            <a:r>
              <a:t>Second, we will give some background of the memory interface </a:t>
            </a:r>
          </a:p>
          <a:p>
            <a:r>
              <a:t>Then we discuss our work motivation and goals to present our Optically Connected Memory proposal.</a:t>
            </a:r>
          </a:p>
          <a:p>
            <a:r>
              <a:t>Finally we show the evaluation, discuss results and conclusions of our work.</a:t>
            </a:r>
          </a:p>
        </p:txBody>
      </p:sp>
    </p:spTree>
    <p:extLst>
      <p:ext uri="{BB962C8B-B14F-4D97-AF65-F5344CB8AC3E}">
        <p14:creationId xmlns:p14="http://schemas.microsoft.com/office/powerpoint/2010/main" val="358754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9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Notacion</a:t>
            </a:r>
            <a:r>
              <a:rPr lang="en-US" dirty="0"/>
              <a:t> </a:t>
            </a:r>
            <a:r>
              <a:rPr lang="en-US" dirty="0" err="1"/>
              <a:t>cientifica</a:t>
            </a:r>
            <a:r>
              <a:rPr lang="en-US" dirty="0"/>
              <a:t>, </a:t>
            </a:r>
            <a:r>
              <a:rPr lang="en-US" dirty="0" err="1"/>
              <a:t>cambiar</a:t>
            </a:r>
            <a:r>
              <a:rPr lang="en-US" dirty="0"/>
              <a:t> 2^(n*m) !!!</a:t>
            </a:r>
          </a:p>
          <a:p>
            <a:r>
              <a:rPr lang="en-US" dirty="0"/>
              <a:t>Mirar slide 10 de la </a:t>
            </a:r>
            <a:r>
              <a:rPr lang="en-US" dirty="0" err="1"/>
              <a:t>presentacion</a:t>
            </a:r>
            <a:r>
              <a:rPr lang="en-US" dirty="0"/>
              <a:t> de </a:t>
            </a:r>
            <a:r>
              <a:rPr lang="en-US" dirty="0" err="1"/>
              <a:t>Onur</a:t>
            </a:r>
            <a:r>
              <a:rPr lang="en-US" dirty="0"/>
              <a:t>, </a:t>
            </a:r>
            <a:r>
              <a:rPr lang="en-US" dirty="0" err="1"/>
              <a:t>adecuarlo</a:t>
            </a:r>
            <a:r>
              <a:rPr lang="en-US" dirty="0"/>
              <a:t> al </a:t>
            </a:r>
            <a:r>
              <a:rPr lang="en-US" dirty="0" err="1"/>
              <a:t>formato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4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4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today agenda:</a:t>
            </a:r>
          </a:p>
          <a:p>
            <a:r>
              <a:t>First we will introduce the disaggregation concepts</a:t>
            </a:r>
          </a:p>
          <a:p>
            <a:r>
              <a:t>Second, we will give some background of the memory interface </a:t>
            </a:r>
          </a:p>
          <a:p>
            <a:r>
              <a:t>Then we discuss our work motivation and goals to present our Optically Connected Memory proposal.</a:t>
            </a:r>
          </a:p>
          <a:p>
            <a:r>
              <a:t>Finally we show the evaluation, discuss results and conclusions of our work.</a:t>
            </a:r>
          </a:p>
        </p:txBody>
      </p:sp>
    </p:spTree>
    <p:extLst>
      <p:ext uri="{BB962C8B-B14F-4D97-AF65-F5344CB8AC3E}">
        <p14:creationId xmlns:p14="http://schemas.microsoft.com/office/powerpoint/2010/main" val="67011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Notacion</a:t>
            </a:r>
            <a:r>
              <a:rPr lang="en-US" dirty="0"/>
              <a:t> </a:t>
            </a:r>
            <a:r>
              <a:rPr lang="en-US" dirty="0" err="1"/>
              <a:t>cientifica</a:t>
            </a:r>
            <a:r>
              <a:rPr lang="en-US" dirty="0"/>
              <a:t>, </a:t>
            </a:r>
            <a:r>
              <a:rPr lang="en-US" dirty="0" err="1"/>
              <a:t>cambiar</a:t>
            </a:r>
            <a:r>
              <a:rPr lang="en-US" dirty="0"/>
              <a:t> 2^(n*m) !!!</a:t>
            </a:r>
          </a:p>
          <a:p>
            <a:r>
              <a:rPr lang="en-US" dirty="0"/>
              <a:t>Mirar slide 10 de la </a:t>
            </a:r>
            <a:r>
              <a:rPr lang="en-US" dirty="0" err="1"/>
              <a:t>presentacion</a:t>
            </a:r>
            <a:r>
              <a:rPr lang="en-US" dirty="0"/>
              <a:t> de </a:t>
            </a:r>
            <a:r>
              <a:rPr lang="en-US" dirty="0" err="1"/>
              <a:t>Onur</a:t>
            </a:r>
            <a:r>
              <a:rPr lang="en-US" dirty="0"/>
              <a:t>, </a:t>
            </a:r>
            <a:r>
              <a:rPr lang="en-US" dirty="0" err="1"/>
              <a:t>adecuarlo</a:t>
            </a:r>
            <a:r>
              <a:rPr lang="en-US" dirty="0"/>
              <a:t> al </a:t>
            </a:r>
            <a:r>
              <a:rPr lang="en-US" dirty="0" err="1"/>
              <a:t>formato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today agenda:</a:t>
            </a:r>
          </a:p>
          <a:p>
            <a:r>
              <a:t>First we will introduce the disaggregation concepts</a:t>
            </a:r>
          </a:p>
          <a:p>
            <a:r>
              <a:t>Second, we will give some background of the memory interface </a:t>
            </a:r>
          </a:p>
          <a:p>
            <a:r>
              <a:t>Then we discuss our work motivation and goals to present our Optically Connected Memory proposal.</a:t>
            </a:r>
          </a:p>
          <a:p>
            <a:r>
              <a:t>Finally we show the evaluation, discuss results and conclusions of our work.</a:t>
            </a:r>
          </a:p>
        </p:txBody>
      </p:sp>
    </p:spTree>
    <p:extLst>
      <p:ext uri="{BB962C8B-B14F-4D97-AF65-F5344CB8AC3E}">
        <p14:creationId xmlns:p14="http://schemas.microsoft.com/office/powerpoint/2010/main" val="4033220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today agenda:</a:t>
            </a:r>
          </a:p>
          <a:p>
            <a:r>
              <a:t>First we will introduce the disaggregation concepts</a:t>
            </a:r>
          </a:p>
          <a:p>
            <a:r>
              <a:t>Second, we will give some background of the memory interface </a:t>
            </a:r>
          </a:p>
          <a:p>
            <a:r>
              <a:t>Then we discuss our work motivation and goals to present our Optically Connected Memory proposal.</a:t>
            </a:r>
          </a:p>
          <a:p>
            <a:r>
              <a:t>Finally we show the evaluation, discuss results and conclusions of our work.</a:t>
            </a:r>
          </a:p>
        </p:txBody>
      </p:sp>
    </p:spTree>
    <p:extLst>
      <p:ext uri="{BB962C8B-B14F-4D97-AF65-F5344CB8AC3E}">
        <p14:creationId xmlns:p14="http://schemas.microsoft.com/office/powerpoint/2010/main" val="992777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today agenda:</a:t>
            </a:r>
          </a:p>
          <a:p>
            <a:r>
              <a:t>First we will introduce the disaggregation concepts</a:t>
            </a:r>
          </a:p>
          <a:p>
            <a:r>
              <a:t>Second, we will give some background of the memory interface </a:t>
            </a:r>
          </a:p>
          <a:p>
            <a:r>
              <a:t>Then we discuss our work motivation and goals to present our Optically Connected Memory proposal.</a:t>
            </a:r>
          </a:p>
          <a:p>
            <a:r>
              <a:t>Finally we show the evaluation, discuss results and conclusions of our work.</a:t>
            </a:r>
          </a:p>
        </p:txBody>
      </p:sp>
    </p:spTree>
    <p:extLst>
      <p:ext uri="{BB962C8B-B14F-4D97-AF65-F5344CB8AC3E}">
        <p14:creationId xmlns:p14="http://schemas.microsoft.com/office/powerpoint/2010/main" val="288374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>
            <a:normAutofit/>
          </a:bodyPr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E1AC55-AD5C-2F2B-0F7B-21095B48E23A}"/>
              </a:ext>
            </a:extLst>
          </p:cNvPr>
          <p:cNvSpPr/>
          <p:nvPr userDrawn="1"/>
        </p:nvSpPr>
        <p:spPr>
          <a:xfrm>
            <a:off x="0" y="4629712"/>
            <a:ext cx="24382813" cy="9108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E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5CFA9DB-FEF2-80D0-F44E-7747F7BB4C4F}"/>
              </a:ext>
            </a:extLst>
          </p:cNvPr>
          <p:cNvSpPr/>
          <p:nvPr userDrawn="1"/>
        </p:nvSpPr>
        <p:spPr>
          <a:xfrm>
            <a:off x="-7743" y="-97251"/>
            <a:ext cx="24381626" cy="47269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3548062" y="1149545"/>
            <a:ext cx="17287876" cy="2260845"/>
          </a:xfrm>
          <a:prstGeom prst="rect">
            <a:avLst/>
          </a:prstGeom>
        </p:spPr>
        <p:txBody>
          <a:bodyPr lIns="71437" tIns="71437" rIns="71437" bIns="71437" anchor="b">
            <a:normAutofit/>
          </a:bodyPr>
          <a:lstStyle>
            <a:lvl1pPr algn="ctr" defTabSz="821531">
              <a:defRPr sz="10000" b="1" cap="all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611708" y="6630337"/>
            <a:ext cx="9571253" cy="440638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algn="l" defTabSz="821531">
              <a:spcBef>
                <a:spcPts val="0"/>
              </a:spcBef>
              <a:buSzTx/>
              <a:buNone/>
              <a:defRPr sz="5200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l" defTabSz="821531">
              <a:spcBef>
                <a:spcPts val="0"/>
              </a:spcBef>
              <a:buSzTx/>
              <a:buNone/>
              <a:defRPr sz="5200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l" defTabSz="821531">
              <a:spcBef>
                <a:spcPts val="0"/>
              </a:spcBef>
              <a:buSzTx/>
              <a:buNone/>
              <a:defRPr sz="5200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l" defTabSz="821531">
              <a:spcBef>
                <a:spcPts val="0"/>
              </a:spcBef>
              <a:buSzTx/>
              <a:buNone/>
              <a:defRPr sz="5200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l" defTabSz="821531">
              <a:spcBef>
                <a:spcPts val="0"/>
              </a:spcBef>
              <a:buSzTx/>
              <a:buNone/>
              <a:defRPr sz="5200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4" descr="UTEC - Universidad de Ingeniería y Tecnología">
            <a:extLst>
              <a:ext uri="{FF2B5EF4-FFF2-40B4-BE49-F238E27FC236}">
                <a16:creationId xmlns:a16="http://schemas.microsoft.com/office/drawing/2014/main" id="{009A204D-DF56-4DDE-3CCA-DA8DD22CD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9" y="11146125"/>
            <a:ext cx="4127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F010D5F-2CDA-E088-0E3E-E07A3033CA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65055" y="10483118"/>
            <a:ext cx="3335410" cy="2200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12FA2-912F-4BE9-8AF2-976E88502B52}"/>
              </a:ext>
            </a:extLst>
          </p:cNvPr>
          <p:cNvSpPr txBox="1"/>
          <p:nvPr userDrawn="1"/>
        </p:nvSpPr>
        <p:spPr>
          <a:xfrm>
            <a:off x="4865055" y="12160518"/>
            <a:ext cx="3335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Computer Engineering Group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-11981" y="-63903"/>
            <a:ext cx="24407962" cy="138438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286022" y="-422242"/>
            <a:ext cx="17287876" cy="2224278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defTabSz="821531">
              <a:defRPr sz="10000" b="1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474662" y="1456392"/>
            <a:ext cx="23434676" cy="11206123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724452" indent="-724452" defTabSz="821531">
              <a:spcBef>
                <a:spcPts val="5000"/>
              </a:spcBef>
              <a:buSzPct val="82000"/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245152" indent="-724452" defTabSz="821531">
              <a:spcBef>
                <a:spcPts val="5000"/>
              </a:spcBef>
              <a:buSzPct val="82000"/>
              <a:buChar char="•"/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765852" indent="-724452" defTabSz="821531">
              <a:spcBef>
                <a:spcPts val="5000"/>
              </a:spcBef>
              <a:buSzPct val="82000"/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286552" indent="-724452" defTabSz="821531">
              <a:spcBef>
                <a:spcPts val="5000"/>
              </a:spcBef>
              <a:buSzPct val="82000"/>
              <a:buChar char="•"/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807252" indent="-724452" defTabSz="821531">
              <a:spcBef>
                <a:spcPts val="5000"/>
              </a:spcBef>
              <a:buSzPct val="82000"/>
              <a:buChar char="•"/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Rectangle"/>
          <p:cNvSpPr/>
          <p:nvPr/>
        </p:nvSpPr>
        <p:spPr>
          <a:xfrm>
            <a:off x="-70326" y="13066503"/>
            <a:ext cx="24524652" cy="73882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 b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0095" y="12975752"/>
            <a:ext cx="819697" cy="7905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0" name="LSC -"/>
          <p:cNvSpPr txBox="1"/>
          <p:nvPr/>
        </p:nvSpPr>
        <p:spPr>
          <a:xfrm>
            <a:off x="16868273" y="13083586"/>
            <a:ext cx="7527707" cy="721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>
            <a:lvl1pPr>
              <a:defRPr sz="38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lang="en-US" dirty="0"/>
              <a:t>Computer Engineering Group </a:t>
            </a:r>
            <a:r>
              <a:rPr dirty="0"/>
              <a:t>-</a:t>
            </a:r>
            <a:r>
              <a:rPr lang="en-US" dirty="0"/>
              <a:t> UTEC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611187" indent="-611187" defTabSz="821531"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>
            <a:normAutofit/>
          </a:bodyPr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465364" indent="-465364" defTabSz="821531">
              <a:spcBef>
                <a:spcPts val="4500"/>
              </a:spcBef>
              <a:buSzPct val="145000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spcBef>
                <a:spcPts val="4500"/>
              </a:spcBef>
              <a:buSzPct val="14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spcBef>
                <a:spcPts val="4500"/>
              </a:spcBef>
              <a:buSzPct val="145000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spcBef>
                <a:spcPts val="4500"/>
              </a:spcBef>
              <a:buSzPct val="14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spcBef>
                <a:spcPts val="4500"/>
              </a:spcBef>
              <a:buSzPct val="14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>
            <a:normAutofit/>
          </a:bodyPr>
          <a:lstStyle>
            <a:lvl1pPr marL="611187" indent="-611187" defTabSz="821531"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spcBef>
                <a:spcPts val="5900"/>
              </a:spcBef>
              <a:buSzPct val="14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6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26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12744452"/>
            <a:ext cx="24384000" cy="971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spcBef>
                <a:spcPts val="2100"/>
              </a:spcBef>
              <a:defRPr sz="2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5"/>
          <p:cNvSpPr/>
          <p:nvPr/>
        </p:nvSpPr>
        <p:spPr>
          <a:xfrm>
            <a:off x="0" y="12906378"/>
            <a:ext cx="24384000" cy="142875"/>
          </a:xfrm>
          <a:prstGeom prst="rect">
            <a:avLst/>
          </a:prstGeom>
          <a:solidFill>
            <a:srgbClr val="779BC3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spcBef>
                <a:spcPts val="2100"/>
              </a:spcBef>
              <a:defRPr sz="2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txtFooterLeft"/>
          <p:cNvSpPr txBox="1"/>
          <p:nvPr/>
        </p:nvSpPr>
        <p:spPr>
          <a:xfrm>
            <a:off x="2116665" y="13017500"/>
            <a:ext cx="996207" cy="39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828800">
              <a:lnSpc>
                <a:spcPts val="3400"/>
              </a:lnSpc>
              <a:defRPr sz="2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Rev PA1</a:t>
            </a:r>
          </a:p>
        </p:txBody>
      </p:sp>
      <p:sp>
        <p:nvSpPr>
          <p:cNvPr id="5" name="txtFooterLeft"/>
          <p:cNvSpPr txBox="1"/>
          <p:nvPr/>
        </p:nvSpPr>
        <p:spPr>
          <a:xfrm>
            <a:off x="2116665" y="13017500"/>
            <a:ext cx="996207" cy="39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1828800">
              <a:lnSpc>
                <a:spcPts val="3400"/>
              </a:lnSpc>
              <a:defRPr sz="2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Rev PA1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1135" y="13017500"/>
            <a:ext cx="351732" cy="4100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 defTabSz="1828800">
              <a:lnSpc>
                <a:spcPts val="3400"/>
              </a:lnSpc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18" descr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2235201"/>
            <a:ext cx="24384000" cy="1060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19"/>
          <p:cNvGrpSpPr/>
          <p:nvPr/>
        </p:nvGrpSpPr>
        <p:grpSpPr>
          <a:xfrm>
            <a:off x="20119975" y="117945"/>
            <a:ext cx="1152647" cy="806803"/>
            <a:chOff x="0" y="0"/>
            <a:chExt cx="1152646" cy="806802"/>
          </a:xfrm>
        </p:grpSpPr>
        <p:sp>
          <p:nvSpPr>
            <p:cNvPr id="8" name="Freeform 20"/>
            <p:cNvSpPr/>
            <p:nvPr/>
          </p:nvSpPr>
          <p:spPr>
            <a:xfrm>
              <a:off x="-1" y="300"/>
              <a:ext cx="1152648" cy="80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49" extrusionOk="0">
                  <a:moveTo>
                    <a:pt x="8137" y="325"/>
                  </a:moveTo>
                  <a:cubicBezTo>
                    <a:pt x="8406" y="437"/>
                    <a:pt x="8768" y="1288"/>
                    <a:pt x="8787" y="1570"/>
                  </a:cubicBezTo>
                  <a:cubicBezTo>
                    <a:pt x="8800" y="1844"/>
                    <a:pt x="8373" y="1865"/>
                    <a:pt x="8222" y="1978"/>
                  </a:cubicBezTo>
                  <a:cubicBezTo>
                    <a:pt x="8065" y="2097"/>
                    <a:pt x="7874" y="2160"/>
                    <a:pt x="7855" y="2273"/>
                  </a:cubicBezTo>
                  <a:cubicBezTo>
                    <a:pt x="7842" y="2393"/>
                    <a:pt x="8039" y="2547"/>
                    <a:pt x="8124" y="2681"/>
                  </a:cubicBezTo>
                  <a:cubicBezTo>
                    <a:pt x="8216" y="2815"/>
                    <a:pt x="8209" y="2997"/>
                    <a:pt x="8400" y="3096"/>
                  </a:cubicBezTo>
                  <a:cubicBezTo>
                    <a:pt x="8584" y="3194"/>
                    <a:pt x="8958" y="3096"/>
                    <a:pt x="9253" y="3265"/>
                  </a:cubicBezTo>
                  <a:cubicBezTo>
                    <a:pt x="9549" y="3426"/>
                    <a:pt x="9976" y="3785"/>
                    <a:pt x="10179" y="4109"/>
                  </a:cubicBezTo>
                  <a:cubicBezTo>
                    <a:pt x="10390" y="4432"/>
                    <a:pt x="10468" y="4925"/>
                    <a:pt x="10495" y="5199"/>
                  </a:cubicBezTo>
                  <a:cubicBezTo>
                    <a:pt x="10528" y="5473"/>
                    <a:pt x="10344" y="5621"/>
                    <a:pt x="10344" y="5755"/>
                  </a:cubicBezTo>
                  <a:cubicBezTo>
                    <a:pt x="10337" y="5895"/>
                    <a:pt x="10363" y="5959"/>
                    <a:pt x="10455" y="6022"/>
                  </a:cubicBezTo>
                  <a:cubicBezTo>
                    <a:pt x="10547" y="6092"/>
                    <a:pt x="10731" y="6155"/>
                    <a:pt x="10882" y="6148"/>
                  </a:cubicBezTo>
                  <a:cubicBezTo>
                    <a:pt x="11033" y="6134"/>
                    <a:pt x="10922" y="6430"/>
                    <a:pt x="11355" y="5973"/>
                  </a:cubicBezTo>
                  <a:cubicBezTo>
                    <a:pt x="11795" y="5522"/>
                    <a:pt x="12879" y="4144"/>
                    <a:pt x="13509" y="3441"/>
                  </a:cubicBezTo>
                  <a:cubicBezTo>
                    <a:pt x="14140" y="2730"/>
                    <a:pt x="14494" y="2217"/>
                    <a:pt x="15138" y="1738"/>
                  </a:cubicBezTo>
                  <a:cubicBezTo>
                    <a:pt x="15775" y="1260"/>
                    <a:pt x="16596" y="662"/>
                    <a:pt x="17358" y="571"/>
                  </a:cubicBezTo>
                  <a:cubicBezTo>
                    <a:pt x="18113" y="472"/>
                    <a:pt x="19091" y="711"/>
                    <a:pt x="19696" y="1148"/>
                  </a:cubicBezTo>
                  <a:cubicBezTo>
                    <a:pt x="20300" y="1591"/>
                    <a:pt x="20694" y="2484"/>
                    <a:pt x="20976" y="3208"/>
                  </a:cubicBezTo>
                  <a:cubicBezTo>
                    <a:pt x="21265" y="3940"/>
                    <a:pt x="21331" y="4390"/>
                    <a:pt x="21403" y="5494"/>
                  </a:cubicBezTo>
                  <a:cubicBezTo>
                    <a:pt x="21475" y="6599"/>
                    <a:pt x="21403" y="8505"/>
                    <a:pt x="21403" y="9841"/>
                  </a:cubicBezTo>
                  <a:cubicBezTo>
                    <a:pt x="21403" y="11177"/>
                    <a:pt x="21541" y="12704"/>
                    <a:pt x="21403" y="13505"/>
                  </a:cubicBezTo>
                  <a:cubicBezTo>
                    <a:pt x="21259" y="14307"/>
                    <a:pt x="21259" y="14110"/>
                    <a:pt x="20549" y="14645"/>
                  </a:cubicBezTo>
                  <a:cubicBezTo>
                    <a:pt x="19840" y="15179"/>
                    <a:pt x="18737" y="15714"/>
                    <a:pt x="17134" y="16706"/>
                  </a:cubicBezTo>
                  <a:cubicBezTo>
                    <a:pt x="15538" y="17697"/>
                    <a:pt x="12117" y="19871"/>
                    <a:pt x="10948" y="20595"/>
                  </a:cubicBezTo>
                  <a:cubicBezTo>
                    <a:pt x="9779" y="21320"/>
                    <a:pt x="10422" y="20954"/>
                    <a:pt x="10094" y="21052"/>
                  </a:cubicBezTo>
                  <a:cubicBezTo>
                    <a:pt x="9766" y="21151"/>
                    <a:pt x="9799" y="21580"/>
                    <a:pt x="8965" y="21186"/>
                  </a:cubicBezTo>
                  <a:cubicBezTo>
                    <a:pt x="8130" y="20792"/>
                    <a:pt x="6285" y="19505"/>
                    <a:pt x="5090" y="18682"/>
                  </a:cubicBezTo>
                  <a:cubicBezTo>
                    <a:pt x="3888" y="17859"/>
                    <a:pt x="2568" y="16959"/>
                    <a:pt x="1767" y="16249"/>
                  </a:cubicBezTo>
                  <a:cubicBezTo>
                    <a:pt x="972" y="15538"/>
                    <a:pt x="558" y="15102"/>
                    <a:pt x="276" y="14420"/>
                  </a:cubicBezTo>
                  <a:cubicBezTo>
                    <a:pt x="-6" y="13731"/>
                    <a:pt x="-59" y="12788"/>
                    <a:pt x="59" y="12134"/>
                  </a:cubicBezTo>
                  <a:cubicBezTo>
                    <a:pt x="184" y="11480"/>
                    <a:pt x="558" y="10952"/>
                    <a:pt x="1025" y="10495"/>
                  </a:cubicBezTo>
                  <a:cubicBezTo>
                    <a:pt x="1484" y="10031"/>
                    <a:pt x="1970" y="9721"/>
                    <a:pt x="2837" y="9384"/>
                  </a:cubicBezTo>
                  <a:cubicBezTo>
                    <a:pt x="3711" y="9046"/>
                    <a:pt x="5326" y="8716"/>
                    <a:pt x="6252" y="8469"/>
                  </a:cubicBezTo>
                  <a:cubicBezTo>
                    <a:pt x="7178" y="8223"/>
                    <a:pt x="8006" y="8139"/>
                    <a:pt x="8400" y="7914"/>
                  </a:cubicBezTo>
                  <a:cubicBezTo>
                    <a:pt x="8419" y="7886"/>
                    <a:pt x="8603" y="7091"/>
                    <a:pt x="8603" y="7098"/>
                  </a:cubicBezTo>
                  <a:cubicBezTo>
                    <a:pt x="7947" y="6873"/>
                    <a:pt x="8032" y="6873"/>
                    <a:pt x="7743" y="6641"/>
                  </a:cubicBezTo>
                  <a:cubicBezTo>
                    <a:pt x="7474" y="6402"/>
                    <a:pt x="7119" y="6078"/>
                    <a:pt x="6994" y="5684"/>
                  </a:cubicBezTo>
                  <a:cubicBezTo>
                    <a:pt x="6876" y="5290"/>
                    <a:pt x="6948" y="4594"/>
                    <a:pt x="6994" y="4277"/>
                  </a:cubicBezTo>
                  <a:cubicBezTo>
                    <a:pt x="7047" y="3968"/>
                    <a:pt x="7283" y="3947"/>
                    <a:pt x="7290" y="3799"/>
                  </a:cubicBezTo>
                  <a:cubicBezTo>
                    <a:pt x="7303" y="3644"/>
                    <a:pt x="7139" y="3511"/>
                    <a:pt x="7047" y="3363"/>
                  </a:cubicBezTo>
                  <a:cubicBezTo>
                    <a:pt x="6948" y="3208"/>
                    <a:pt x="6929" y="2871"/>
                    <a:pt x="6732" y="2878"/>
                  </a:cubicBezTo>
                  <a:cubicBezTo>
                    <a:pt x="6528" y="2892"/>
                    <a:pt x="6081" y="3532"/>
                    <a:pt x="5825" y="3441"/>
                  </a:cubicBezTo>
                  <a:cubicBezTo>
                    <a:pt x="5569" y="3342"/>
                    <a:pt x="5155" y="2589"/>
                    <a:pt x="5188" y="2294"/>
                  </a:cubicBezTo>
                  <a:cubicBezTo>
                    <a:pt x="5221" y="1999"/>
                    <a:pt x="5963" y="1907"/>
                    <a:pt x="6029" y="1640"/>
                  </a:cubicBezTo>
                  <a:cubicBezTo>
                    <a:pt x="6095" y="1373"/>
                    <a:pt x="5471" y="944"/>
                    <a:pt x="5576" y="676"/>
                  </a:cubicBezTo>
                  <a:cubicBezTo>
                    <a:pt x="5681" y="402"/>
                    <a:pt x="6416" y="-20"/>
                    <a:pt x="6679" y="1"/>
                  </a:cubicBezTo>
                  <a:cubicBezTo>
                    <a:pt x="6942" y="29"/>
                    <a:pt x="6909" y="768"/>
                    <a:pt x="7159" y="824"/>
                  </a:cubicBezTo>
                  <a:cubicBezTo>
                    <a:pt x="7402" y="873"/>
                    <a:pt x="7933" y="430"/>
                    <a:pt x="8137" y="325"/>
                  </a:cubicBezTo>
                </a:path>
              </a:pathLst>
            </a:cu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9" name="Freeform 21"/>
            <p:cNvSpPr/>
            <p:nvPr/>
          </p:nvSpPr>
          <p:spPr>
            <a:xfrm>
              <a:off x="89" y="-1"/>
              <a:ext cx="1152440" cy="806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53" extrusionOk="0">
                  <a:moveTo>
                    <a:pt x="8132" y="330"/>
                  </a:moveTo>
                  <a:cubicBezTo>
                    <a:pt x="8404" y="444"/>
                    <a:pt x="8771" y="1292"/>
                    <a:pt x="8782" y="1571"/>
                  </a:cubicBezTo>
                  <a:cubicBezTo>
                    <a:pt x="8794" y="1849"/>
                    <a:pt x="8369" y="1862"/>
                    <a:pt x="8227" y="1976"/>
                  </a:cubicBezTo>
                  <a:cubicBezTo>
                    <a:pt x="8061" y="2102"/>
                    <a:pt x="7872" y="2166"/>
                    <a:pt x="7860" y="2280"/>
                  </a:cubicBezTo>
                  <a:cubicBezTo>
                    <a:pt x="7837" y="2394"/>
                    <a:pt x="8038" y="2546"/>
                    <a:pt x="8120" y="2685"/>
                  </a:cubicBezTo>
                  <a:cubicBezTo>
                    <a:pt x="8215" y="2811"/>
                    <a:pt x="8215" y="3001"/>
                    <a:pt x="8404" y="3103"/>
                  </a:cubicBezTo>
                  <a:cubicBezTo>
                    <a:pt x="8581" y="3191"/>
                    <a:pt x="8960" y="3103"/>
                    <a:pt x="9255" y="3267"/>
                  </a:cubicBezTo>
                  <a:cubicBezTo>
                    <a:pt x="9551" y="3432"/>
                    <a:pt x="9976" y="3786"/>
                    <a:pt x="10177" y="4116"/>
                  </a:cubicBezTo>
                  <a:cubicBezTo>
                    <a:pt x="10390" y="4432"/>
                    <a:pt x="10473" y="4926"/>
                    <a:pt x="10497" y="5204"/>
                  </a:cubicBezTo>
                  <a:cubicBezTo>
                    <a:pt x="10532" y="5470"/>
                    <a:pt x="10343" y="5622"/>
                    <a:pt x="10343" y="5762"/>
                  </a:cubicBezTo>
                  <a:cubicBezTo>
                    <a:pt x="10331" y="5901"/>
                    <a:pt x="10367" y="5964"/>
                    <a:pt x="10449" y="6027"/>
                  </a:cubicBezTo>
                  <a:cubicBezTo>
                    <a:pt x="10544" y="6091"/>
                    <a:pt x="10733" y="6154"/>
                    <a:pt x="10887" y="6154"/>
                  </a:cubicBezTo>
                  <a:cubicBezTo>
                    <a:pt x="11029" y="6141"/>
                    <a:pt x="10922" y="6433"/>
                    <a:pt x="11360" y="5977"/>
                  </a:cubicBezTo>
                  <a:cubicBezTo>
                    <a:pt x="11797" y="5521"/>
                    <a:pt x="12873" y="4141"/>
                    <a:pt x="13511" y="3445"/>
                  </a:cubicBezTo>
                  <a:cubicBezTo>
                    <a:pt x="14138" y="2735"/>
                    <a:pt x="14493" y="2216"/>
                    <a:pt x="15131" y="1735"/>
                  </a:cubicBezTo>
                  <a:cubicBezTo>
                    <a:pt x="15770" y="1267"/>
                    <a:pt x="16597" y="659"/>
                    <a:pt x="17354" y="570"/>
                  </a:cubicBezTo>
                  <a:cubicBezTo>
                    <a:pt x="18110" y="469"/>
                    <a:pt x="19092" y="710"/>
                    <a:pt x="19695" y="1153"/>
                  </a:cubicBezTo>
                  <a:cubicBezTo>
                    <a:pt x="20298" y="1596"/>
                    <a:pt x="20688" y="2482"/>
                    <a:pt x="20972" y="3217"/>
                  </a:cubicBezTo>
                  <a:cubicBezTo>
                    <a:pt x="21255" y="3938"/>
                    <a:pt x="21326" y="4394"/>
                    <a:pt x="21397" y="5496"/>
                  </a:cubicBezTo>
                  <a:cubicBezTo>
                    <a:pt x="21468" y="6597"/>
                    <a:pt x="21397" y="8509"/>
                    <a:pt x="21397" y="9838"/>
                  </a:cubicBezTo>
                  <a:cubicBezTo>
                    <a:pt x="21397" y="11180"/>
                    <a:pt x="21539" y="12700"/>
                    <a:pt x="21397" y="13510"/>
                  </a:cubicBezTo>
                  <a:cubicBezTo>
                    <a:pt x="21255" y="14308"/>
                    <a:pt x="21255" y="14118"/>
                    <a:pt x="20546" y="14650"/>
                  </a:cubicBezTo>
                  <a:cubicBezTo>
                    <a:pt x="19837" y="15181"/>
                    <a:pt x="18737" y="15713"/>
                    <a:pt x="17129" y="16713"/>
                  </a:cubicBezTo>
                  <a:cubicBezTo>
                    <a:pt x="15533" y="17701"/>
                    <a:pt x="12116" y="19879"/>
                    <a:pt x="10946" y="20600"/>
                  </a:cubicBezTo>
                  <a:cubicBezTo>
                    <a:pt x="9775" y="21322"/>
                    <a:pt x="10426" y="20955"/>
                    <a:pt x="10095" y="21056"/>
                  </a:cubicBezTo>
                  <a:cubicBezTo>
                    <a:pt x="9764" y="21158"/>
                    <a:pt x="9799" y="21588"/>
                    <a:pt x="8960" y="21183"/>
                  </a:cubicBezTo>
                  <a:cubicBezTo>
                    <a:pt x="8132" y="20790"/>
                    <a:pt x="6288" y="19512"/>
                    <a:pt x="5094" y="18689"/>
                  </a:cubicBezTo>
                  <a:cubicBezTo>
                    <a:pt x="3888" y="17866"/>
                    <a:pt x="2575" y="16967"/>
                    <a:pt x="1772" y="16245"/>
                  </a:cubicBezTo>
                  <a:cubicBezTo>
                    <a:pt x="979" y="15536"/>
                    <a:pt x="566" y="15105"/>
                    <a:pt x="282" y="14422"/>
                  </a:cubicBezTo>
                  <a:cubicBezTo>
                    <a:pt x="-2" y="13738"/>
                    <a:pt x="-61" y="12788"/>
                    <a:pt x="57" y="12130"/>
                  </a:cubicBezTo>
                  <a:cubicBezTo>
                    <a:pt x="187" y="11484"/>
                    <a:pt x="566" y="10953"/>
                    <a:pt x="1027" y="10497"/>
                  </a:cubicBezTo>
                  <a:cubicBezTo>
                    <a:pt x="1488" y="10028"/>
                    <a:pt x="1972" y="9724"/>
                    <a:pt x="2836" y="9383"/>
                  </a:cubicBezTo>
                  <a:cubicBezTo>
                    <a:pt x="3710" y="9053"/>
                    <a:pt x="5330" y="8712"/>
                    <a:pt x="6252" y="8471"/>
                  </a:cubicBezTo>
                  <a:cubicBezTo>
                    <a:pt x="7174" y="8230"/>
                    <a:pt x="8002" y="8142"/>
                    <a:pt x="8404" y="7914"/>
                  </a:cubicBezTo>
                  <a:cubicBezTo>
                    <a:pt x="8416" y="7889"/>
                    <a:pt x="8605" y="7091"/>
                    <a:pt x="8605" y="7104"/>
                  </a:cubicBezTo>
                  <a:cubicBezTo>
                    <a:pt x="7943" y="6876"/>
                    <a:pt x="8038" y="6876"/>
                    <a:pt x="7742" y="6648"/>
                  </a:cubicBezTo>
                  <a:cubicBezTo>
                    <a:pt x="7470" y="6407"/>
                    <a:pt x="7115" y="6078"/>
                    <a:pt x="6997" y="5686"/>
                  </a:cubicBezTo>
                  <a:cubicBezTo>
                    <a:pt x="6879" y="5293"/>
                    <a:pt x="6950" y="4597"/>
                    <a:pt x="6997" y="4280"/>
                  </a:cubicBezTo>
                  <a:cubicBezTo>
                    <a:pt x="7044" y="3976"/>
                    <a:pt x="7281" y="3951"/>
                    <a:pt x="7293" y="3799"/>
                  </a:cubicBezTo>
                  <a:cubicBezTo>
                    <a:pt x="7305" y="3647"/>
                    <a:pt x="7139" y="3508"/>
                    <a:pt x="7044" y="3369"/>
                  </a:cubicBezTo>
                  <a:cubicBezTo>
                    <a:pt x="6950" y="3217"/>
                    <a:pt x="6926" y="2875"/>
                    <a:pt x="6737" y="2875"/>
                  </a:cubicBezTo>
                  <a:cubicBezTo>
                    <a:pt x="6524" y="2900"/>
                    <a:pt x="6087" y="3533"/>
                    <a:pt x="5827" y="3445"/>
                  </a:cubicBezTo>
                  <a:cubicBezTo>
                    <a:pt x="5567" y="3343"/>
                    <a:pt x="5153" y="2596"/>
                    <a:pt x="5188" y="2292"/>
                  </a:cubicBezTo>
                  <a:cubicBezTo>
                    <a:pt x="5224" y="2001"/>
                    <a:pt x="5969" y="1913"/>
                    <a:pt x="6028" y="1647"/>
                  </a:cubicBezTo>
                  <a:cubicBezTo>
                    <a:pt x="6099" y="1381"/>
                    <a:pt x="5472" y="950"/>
                    <a:pt x="5578" y="684"/>
                  </a:cubicBezTo>
                  <a:cubicBezTo>
                    <a:pt x="5685" y="406"/>
                    <a:pt x="6418" y="-12"/>
                    <a:pt x="6678" y="1"/>
                  </a:cubicBezTo>
                  <a:cubicBezTo>
                    <a:pt x="6938" y="26"/>
                    <a:pt x="6914" y="773"/>
                    <a:pt x="7163" y="824"/>
                  </a:cubicBezTo>
                  <a:cubicBezTo>
                    <a:pt x="7399" y="874"/>
                    <a:pt x="7931" y="431"/>
                    <a:pt x="8132" y="330"/>
                  </a:cubicBezTo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13" name="Group 22"/>
          <p:cNvGrpSpPr/>
          <p:nvPr/>
        </p:nvGrpSpPr>
        <p:grpSpPr>
          <a:xfrm>
            <a:off x="20119975" y="117945"/>
            <a:ext cx="1152647" cy="806803"/>
            <a:chOff x="0" y="0"/>
            <a:chExt cx="1152646" cy="806802"/>
          </a:xfrm>
        </p:grpSpPr>
        <p:sp>
          <p:nvSpPr>
            <p:cNvPr id="11" name="Freeform 23"/>
            <p:cNvSpPr/>
            <p:nvPr/>
          </p:nvSpPr>
          <p:spPr>
            <a:xfrm>
              <a:off x="-1" y="300"/>
              <a:ext cx="1152648" cy="80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49" extrusionOk="0">
                  <a:moveTo>
                    <a:pt x="8137" y="325"/>
                  </a:moveTo>
                  <a:cubicBezTo>
                    <a:pt x="8406" y="437"/>
                    <a:pt x="8768" y="1288"/>
                    <a:pt x="8787" y="1570"/>
                  </a:cubicBezTo>
                  <a:cubicBezTo>
                    <a:pt x="8800" y="1844"/>
                    <a:pt x="8373" y="1865"/>
                    <a:pt x="8222" y="1978"/>
                  </a:cubicBezTo>
                  <a:cubicBezTo>
                    <a:pt x="8065" y="2097"/>
                    <a:pt x="7874" y="2160"/>
                    <a:pt x="7855" y="2273"/>
                  </a:cubicBezTo>
                  <a:cubicBezTo>
                    <a:pt x="7842" y="2393"/>
                    <a:pt x="8039" y="2547"/>
                    <a:pt x="8124" y="2681"/>
                  </a:cubicBezTo>
                  <a:cubicBezTo>
                    <a:pt x="8216" y="2815"/>
                    <a:pt x="8209" y="2997"/>
                    <a:pt x="8400" y="3096"/>
                  </a:cubicBezTo>
                  <a:cubicBezTo>
                    <a:pt x="8584" y="3194"/>
                    <a:pt x="8958" y="3096"/>
                    <a:pt x="9253" y="3265"/>
                  </a:cubicBezTo>
                  <a:cubicBezTo>
                    <a:pt x="9549" y="3426"/>
                    <a:pt x="9976" y="3785"/>
                    <a:pt x="10179" y="4109"/>
                  </a:cubicBezTo>
                  <a:cubicBezTo>
                    <a:pt x="10390" y="4432"/>
                    <a:pt x="10468" y="4925"/>
                    <a:pt x="10495" y="5199"/>
                  </a:cubicBezTo>
                  <a:cubicBezTo>
                    <a:pt x="10528" y="5473"/>
                    <a:pt x="10344" y="5621"/>
                    <a:pt x="10344" y="5755"/>
                  </a:cubicBezTo>
                  <a:cubicBezTo>
                    <a:pt x="10337" y="5895"/>
                    <a:pt x="10363" y="5959"/>
                    <a:pt x="10455" y="6022"/>
                  </a:cubicBezTo>
                  <a:cubicBezTo>
                    <a:pt x="10547" y="6092"/>
                    <a:pt x="10731" y="6155"/>
                    <a:pt x="10882" y="6148"/>
                  </a:cubicBezTo>
                  <a:cubicBezTo>
                    <a:pt x="11033" y="6134"/>
                    <a:pt x="10922" y="6430"/>
                    <a:pt x="11355" y="5973"/>
                  </a:cubicBezTo>
                  <a:cubicBezTo>
                    <a:pt x="11795" y="5522"/>
                    <a:pt x="12879" y="4144"/>
                    <a:pt x="13509" y="3441"/>
                  </a:cubicBezTo>
                  <a:cubicBezTo>
                    <a:pt x="14140" y="2730"/>
                    <a:pt x="14494" y="2217"/>
                    <a:pt x="15138" y="1738"/>
                  </a:cubicBezTo>
                  <a:cubicBezTo>
                    <a:pt x="15775" y="1260"/>
                    <a:pt x="16596" y="662"/>
                    <a:pt x="17358" y="571"/>
                  </a:cubicBezTo>
                  <a:cubicBezTo>
                    <a:pt x="18113" y="472"/>
                    <a:pt x="19091" y="711"/>
                    <a:pt x="19696" y="1148"/>
                  </a:cubicBezTo>
                  <a:cubicBezTo>
                    <a:pt x="20300" y="1591"/>
                    <a:pt x="20694" y="2484"/>
                    <a:pt x="20976" y="3208"/>
                  </a:cubicBezTo>
                  <a:cubicBezTo>
                    <a:pt x="21265" y="3940"/>
                    <a:pt x="21331" y="4390"/>
                    <a:pt x="21403" y="5494"/>
                  </a:cubicBezTo>
                  <a:cubicBezTo>
                    <a:pt x="21475" y="6599"/>
                    <a:pt x="21403" y="8505"/>
                    <a:pt x="21403" y="9841"/>
                  </a:cubicBezTo>
                  <a:cubicBezTo>
                    <a:pt x="21403" y="11177"/>
                    <a:pt x="21541" y="12704"/>
                    <a:pt x="21403" y="13505"/>
                  </a:cubicBezTo>
                  <a:cubicBezTo>
                    <a:pt x="21259" y="14307"/>
                    <a:pt x="21259" y="14110"/>
                    <a:pt x="20549" y="14645"/>
                  </a:cubicBezTo>
                  <a:cubicBezTo>
                    <a:pt x="19840" y="15179"/>
                    <a:pt x="18737" y="15714"/>
                    <a:pt x="17134" y="16706"/>
                  </a:cubicBezTo>
                  <a:cubicBezTo>
                    <a:pt x="15538" y="17697"/>
                    <a:pt x="12117" y="19871"/>
                    <a:pt x="10948" y="20595"/>
                  </a:cubicBezTo>
                  <a:cubicBezTo>
                    <a:pt x="9779" y="21320"/>
                    <a:pt x="10422" y="20954"/>
                    <a:pt x="10094" y="21052"/>
                  </a:cubicBezTo>
                  <a:cubicBezTo>
                    <a:pt x="9766" y="21151"/>
                    <a:pt x="9799" y="21580"/>
                    <a:pt x="8965" y="21186"/>
                  </a:cubicBezTo>
                  <a:cubicBezTo>
                    <a:pt x="8130" y="20792"/>
                    <a:pt x="6285" y="19505"/>
                    <a:pt x="5090" y="18682"/>
                  </a:cubicBezTo>
                  <a:cubicBezTo>
                    <a:pt x="3888" y="17859"/>
                    <a:pt x="2568" y="16959"/>
                    <a:pt x="1767" y="16249"/>
                  </a:cubicBezTo>
                  <a:cubicBezTo>
                    <a:pt x="972" y="15538"/>
                    <a:pt x="558" y="15102"/>
                    <a:pt x="276" y="14420"/>
                  </a:cubicBezTo>
                  <a:cubicBezTo>
                    <a:pt x="-6" y="13731"/>
                    <a:pt x="-59" y="12788"/>
                    <a:pt x="59" y="12134"/>
                  </a:cubicBezTo>
                  <a:cubicBezTo>
                    <a:pt x="184" y="11480"/>
                    <a:pt x="558" y="10952"/>
                    <a:pt x="1025" y="10495"/>
                  </a:cubicBezTo>
                  <a:cubicBezTo>
                    <a:pt x="1484" y="10031"/>
                    <a:pt x="1970" y="9721"/>
                    <a:pt x="2837" y="9384"/>
                  </a:cubicBezTo>
                  <a:cubicBezTo>
                    <a:pt x="3711" y="9046"/>
                    <a:pt x="5326" y="8716"/>
                    <a:pt x="6252" y="8469"/>
                  </a:cubicBezTo>
                  <a:cubicBezTo>
                    <a:pt x="7178" y="8223"/>
                    <a:pt x="8006" y="8139"/>
                    <a:pt x="8400" y="7914"/>
                  </a:cubicBezTo>
                  <a:cubicBezTo>
                    <a:pt x="8419" y="7886"/>
                    <a:pt x="8603" y="7091"/>
                    <a:pt x="8603" y="7098"/>
                  </a:cubicBezTo>
                  <a:cubicBezTo>
                    <a:pt x="7947" y="6873"/>
                    <a:pt x="8032" y="6873"/>
                    <a:pt x="7743" y="6641"/>
                  </a:cubicBezTo>
                  <a:cubicBezTo>
                    <a:pt x="7474" y="6402"/>
                    <a:pt x="7119" y="6078"/>
                    <a:pt x="6994" y="5684"/>
                  </a:cubicBezTo>
                  <a:cubicBezTo>
                    <a:pt x="6876" y="5290"/>
                    <a:pt x="6948" y="4594"/>
                    <a:pt x="6994" y="4277"/>
                  </a:cubicBezTo>
                  <a:cubicBezTo>
                    <a:pt x="7047" y="3968"/>
                    <a:pt x="7283" y="3947"/>
                    <a:pt x="7290" y="3799"/>
                  </a:cubicBezTo>
                  <a:cubicBezTo>
                    <a:pt x="7303" y="3644"/>
                    <a:pt x="7139" y="3511"/>
                    <a:pt x="7047" y="3363"/>
                  </a:cubicBezTo>
                  <a:cubicBezTo>
                    <a:pt x="6948" y="3208"/>
                    <a:pt x="6929" y="2871"/>
                    <a:pt x="6732" y="2878"/>
                  </a:cubicBezTo>
                  <a:cubicBezTo>
                    <a:pt x="6528" y="2892"/>
                    <a:pt x="6081" y="3532"/>
                    <a:pt x="5825" y="3441"/>
                  </a:cubicBezTo>
                  <a:cubicBezTo>
                    <a:pt x="5569" y="3342"/>
                    <a:pt x="5155" y="2589"/>
                    <a:pt x="5188" y="2294"/>
                  </a:cubicBezTo>
                  <a:cubicBezTo>
                    <a:pt x="5221" y="1999"/>
                    <a:pt x="5963" y="1907"/>
                    <a:pt x="6029" y="1640"/>
                  </a:cubicBezTo>
                  <a:cubicBezTo>
                    <a:pt x="6095" y="1373"/>
                    <a:pt x="5471" y="944"/>
                    <a:pt x="5576" y="676"/>
                  </a:cubicBezTo>
                  <a:cubicBezTo>
                    <a:pt x="5681" y="402"/>
                    <a:pt x="6416" y="-20"/>
                    <a:pt x="6679" y="1"/>
                  </a:cubicBezTo>
                  <a:cubicBezTo>
                    <a:pt x="6942" y="29"/>
                    <a:pt x="6909" y="768"/>
                    <a:pt x="7159" y="824"/>
                  </a:cubicBezTo>
                  <a:cubicBezTo>
                    <a:pt x="7402" y="873"/>
                    <a:pt x="7933" y="430"/>
                    <a:pt x="8137" y="32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12" name="Freeform 24"/>
            <p:cNvSpPr/>
            <p:nvPr/>
          </p:nvSpPr>
          <p:spPr>
            <a:xfrm>
              <a:off x="89" y="-1"/>
              <a:ext cx="1152440" cy="806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53" extrusionOk="0">
                  <a:moveTo>
                    <a:pt x="8132" y="330"/>
                  </a:moveTo>
                  <a:cubicBezTo>
                    <a:pt x="8404" y="444"/>
                    <a:pt x="8771" y="1292"/>
                    <a:pt x="8782" y="1571"/>
                  </a:cubicBezTo>
                  <a:cubicBezTo>
                    <a:pt x="8794" y="1849"/>
                    <a:pt x="8369" y="1862"/>
                    <a:pt x="8227" y="1976"/>
                  </a:cubicBezTo>
                  <a:cubicBezTo>
                    <a:pt x="8061" y="2102"/>
                    <a:pt x="7872" y="2166"/>
                    <a:pt x="7860" y="2280"/>
                  </a:cubicBezTo>
                  <a:cubicBezTo>
                    <a:pt x="7837" y="2394"/>
                    <a:pt x="8038" y="2546"/>
                    <a:pt x="8120" y="2685"/>
                  </a:cubicBezTo>
                  <a:cubicBezTo>
                    <a:pt x="8215" y="2811"/>
                    <a:pt x="8215" y="3001"/>
                    <a:pt x="8404" y="3103"/>
                  </a:cubicBezTo>
                  <a:cubicBezTo>
                    <a:pt x="8581" y="3191"/>
                    <a:pt x="8960" y="3103"/>
                    <a:pt x="9255" y="3267"/>
                  </a:cubicBezTo>
                  <a:cubicBezTo>
                    <a:pt x="9551" y="3432"/>
                    <a:pt x="9976" y="3786"/>
                    <a:pt x="10177" y="4116"/>
                  </a:cubicBezTo>
                  <a:cubicBezTo>
                    <a:pt x="10390" y="4432"/>
                    <a:pt x="10473" y="4926"/>
                    <a:pt x="10497" y="5204"/>
                  </a:cubicBezTo>
                  <a:cubicBezTo>
                    <a:pt x="10532" y="5470"/>
                    <a:pt x="10343" y="5622"/>
                    <a:pt x="10343" y="5762"/>
                  </a:cubicBezTo>
                  <a:cubicBezTo>
                    <a:pt x="10331" y="5901"/>
                    <a:pt x="10367" y="5964"/>
                    <a:pt x="10449" y="6027"/>
                  </a:cubicBezTo>
                  <a:cubicBezTo>
                    <a:pt x="10544" y="6091"/>
                    <a:pt x="10733" y="6154"/>
                    <a:pt x="10887" y="6154"/>
                  </a:cubicBezTo>
                  <a:cubicBezTo>
                    <a:pt x="11029" y="6141"/>
                    <a:pt x="10922" y="6433"/>
                    <a:pt x="11360" y="5977"/>
                  </a:cubicBezTo>
                  <a:cubicBezTo>
                    <a:pt x="11797" y="5521"/>
                    <a:pt x="12873" y="4141"/>
                    <a:pt x="13511" y="3445"/>
                  </a:cubicBezTo>
                  <a:cubicBezTo>
                    <a:pt x="14138" y="2735"/>
                    <a:pt x="14493" y="2216"/>
                    <a:pt x="15131" y="1735"/>
                  </a:cubicBezTo>
                  <a:cubicBezTo>
                    <a:pt x="15770" y="1267"/>
                    <a:pt x="16597" y="659"/>
                    <a:pt x="17354" y="570"/>
                  </a:cubicBezTo>
                  <a:cubicBezTo>
                    <a:pt x="18110" y="469"/>
                    <a:pt x="19092" y="710"/>
                    <a:pt x="19695" y="1153"/>
                  </a:cubicBezTo>
                  <a:cubicBezTo>
                    <a:pt x="20298" y="1596"/>
                    <a:pt x="20688" y="2482"/>
                    <a:pt x="20972" y="3217"/>
                  </a:cubicBezTo>
                  <a:cubicBezTo>
                    <a:pt x="21255" y="3938"/>
                    <a:pt x="21326" y="4394"/>
                    <a:pt x="21397" y="5496"/>
                  </a:cubicBezTo>
                  <a:cubicBezTo>
                    <a:pt x="21468" y="6597"/>
                    <a:pt x="21397" y="8509"/>
                    <a:pt x="21397" y="9838"/>
                  </a:cubicBezTo>
                  <a:cubicBezTo>
                    <a:pt x="21397" y="11180"/>
                    <a:pt x="21539" y="12700"/>
                    <a:pt x="21397" y="13510"/>
                  </a:cubicBezTo>
                  <a:cubicBezTo>
                    <a:pt x="21255" y="14308"/>
                    <a:pt x="21255" y="14118"/>
                    <a:pt x="20546" y="14650"/>
                  </a:cubicBezTo>
                  <a:cubicBezTo>
                    <a:pt x="19837" y="15181"/>
                    <a:pt x="18737" y="15713"/>
                    <a:pt x="17129" y="16713"/>
                  </a:cubicBezTo>
                  <a:cubicBezTo>
                    <a:pt x="15533" y="17701"/>
                    <a:pt x="12116" y="19879"/>
                    <a:pt x="10946" y="20600"/>
                  </a:cubicBezTo>
                  <a:cubicBezTo>
                    <a:pt x="9775" y="21322"/>
                    <a:pt x="10426" y="20955"/>
                    <a:pt x="10095" y="21056"/>
                  </a:cubicBezTo>
                  <a:cubicBezTo>
                    <a:pt x="9764" y="21158"/>
                    <a:pt x="9799" y="21588"/>
                    <a:pt x="8960" y="21183"/>
                  </a:cubicBezTo>
                  <a:cubicBezTo>
                    <a:pt x="8132" y="20790"/>
                    <a:pt x="6288" y="19512"/>
                    <a:pt x="5094" y="18689"/>
                  </a:cubicBezTo>
                  <a:cubicBezTo>
                    <a:pt x="3888" y="17866"/>
                    <a:pt x="2575" y="16967"/>
                    <a:pt x="1772" y="16245"/>
                  </a:cubicBezTo>
                  <a:cubicBezTo>
                    <a:pt x="979" y="15536"/>
                    <a:pt x="566" y="15105"/>
                    <a:pt x="282" y="14422"/>
                  </a:cubicBezTo>
                  <a:cubicBezTo>
                    <a:pt x="-2" y="13738"/>
                    <a:pt x="-61" y="12788"/>
                    <a:pt x="57" y="12130"/>
                  </a:cubicBezTo>
                  <a:cubicBezTo>
                    <a:pt x="187" y="11484"/>
                    <a:pt x="566" y="10953"/>
                    <a:pt x="1027" y="10497"/>
                  </a:cubicBezTo>
                  <a:cubicBezTo>
                    <a:pt x="1488" y="10028"/>
                    <a:pt x="1972" y="9724"/>
                    <a:pt x="2836" y="9383"/>
                  </a:cubicBezTo>
                  <a:cubicBezTo>
                    <a:pt x="3710" y="9053"/>
                    <a:pt x="5330" y="8712"/>
                    <a:pt x="6252" y="8471"/>
                  </a:cubicBezTo>
                  <a:cubicBezTo>
                    <a:pt x="7174" y="8230"/>
                    <a:pt x="8002" y="8142"/>
                    <a:pt x="8404" y="7914"/>
                  </a:cubicBezTo>
                  <a:cubicBezTo>
                    <a:pt x="8416" y="7889"/>
                    <a:pt x="8605" y="7091"/>
                    <a:pt x="8605" y="7104"/>
                  </a:cubicBezTo>
                  <a:cubicBezTo>
                    <a:pt x="7943" y="6876"/>
                    <a:pt x="8038" y="6876"/>
                    <a:pt x="7742" y="6648"/>
                  </a:cubicBezTo>
                  <a:cubicBezTo>
                    <a:pt x="7470" y="6407"/>
                    <a:pt x="7115" y="6078"/>
                    <a:pt x="6997" y="5686"/>
                  </a:cubicBezTo>
                  <a:cubicBezTo>
                    <a:pt x="6879" y="5293"/>
                    <a:pt x="6950" y="4597"/>
                    <a:pt x="6997" y="4280"/>
                  </a:cubicBezTo>
                  <a:cubicBezTo>
                    <a:pt x="7044" y="3976"/>
                    <a:pt x="7281" y="3951"/>
                    <a:pt x="7293" y="3799"/>
                  </a:cubicBezTo>
                  <a:cubicBezTo>
                    <a:pt x="7305" y="3647"/>
                    <a:pt x="7139" y="3508"/>
                    <a:pt x="7044" y="3369"/>
                  </a:cubicBezTo>
                  <a:cubicBezTo>
                    <a:pt x="6950" y="3217"/>
                    <a:pt x="6926" y="2875"/>
                    <a:pt x="6737" y="2875"/>
                  </a:cubicBezTo>
                  <a:cubicBezTo>
                    <a:pt x="6524" y="2900"/>
                    <a:pt x="6087" y="3533"/>
                    <a:pt x="5827" y="3445"/>
                  </a:cubicBezTo>
                  <a:cubicBezTo>
                    <a:pt x="5567" y="3343"/>
                    <a:pt x="5153" y="2596"/>
                    <a:pt x="5188" y="2292"/>
                  </a:cubicBezTo>
                  <a:cubicBezTo>
                    <a:pt x="5224" y="2001"/>
                    <a:pt x="5969" y="1913"/>
                    <a:pt x="6028" y="1647"/>
                  </a:cubicBezTo>
                  <a:cubicBezTo>
                    <a:pt x="6099" y="1381"/>
                    <a:pt x="5472" y="950"/>
                    <a:pt x="5578" y="684"/>
                  </a:cubicBezTo>
                  <a:cubicBezTo>
                    <a:pt x="5685" y="406"/>
                    <a:pt x="6418" y="-12"/>
                    <a:pt x="6678" y="1"/>
                  </a:cubicBezTo>
                  <a:cubicBezTo>
                    <a:pt x="6938" y="26"/>
                    <a:pt x="6914" y="773"/>
                    <a:pt x="7163" y="824"/>
                  </a:cubicBezTo>
                  <a:cubicBezTo>
                    <a:pt x="7399" y="874"/>
                    <a:pt x="7931" y="431"/>
                    <a:pt x="8132" y="33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16" name="Group 25"/>
          <p:cNvGrpSpPr/>
          <p:nvPr/>
        </p:nvGrpSpPr>
        <p:grpSpPr>
          <a:xfrm>
            <a:off x="21399185" y="107988"/>
            <a:ext cx="880214" cy="814710"/>
            <a:chOff x="0" y="0"/>
            <a:chExt cx="880213" cy="814709"/>
          </a:xfrm>
        </p:grpSpPr>
        <p:sp>
          <p:nvSpPr>
            <p:cNvPr id="14" name="Freeform 26"/>
            <p:cNvSpPr/>
            <p:nvPr/>
          </p:nvSpPr>
          <p:spPr>
            <a:xfrm>
              <a:off x="-1" y="0"/>
              <a:ext cx="880144" cy="81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72" extrusionOk="0">
                  <a:moveTo>
                    <a:pt x="4004" y="795"/>
                  </a:moveTo>
                  <a:cubicBezTo>
                    <a:pt x="3452" y="535"/>
                    <a:pt x="2798" y="343"/>
                    <a:pt x="2143" y="205"/>
                  </a:cubicBezTo>
                  <a:cubicBezTo>
                    <a:pt x="1489" y="68"/>
                    <a:pt x="955" y="0"/>
                    <a:pt x="111" y="0"/>
                  </a:cubicBezTo>
                  <a:cubicBezTo>
                    <a:pt x="59" y="535"/>
                    <a:pt x="25" y="-494"/>
                    <a:pt x="7" y="685"/>
                  </a:cubicBezTo>
                  <a:cubicBezTo>
                    <a:pt x="-10" y="1865"/>
                    <a:pt x="7" y="5540"/>
                    <a:pt x="7" y="7076"/>
                  </a:cubicBezTo>
                  <a:cubicBezTo>
                    <a:pt x="25" y="8626"/>
                    <a:pt x="-10" y="8887"/>
                    <a:pt x="59" y="9943"/>
                  </a:cubicBezTo>
                  <a:cubicBezTo>
                    <a:pt x="145" y="10999"/>
                    <a:pt x="-96" y="12123"/>
                    <a:pt x="455" y="13399"/>
                  </a:cubicBezTo>
                  <a:cubicBezTo>
                    <a:pt x="1024" y="14674"/>
                    <a:pt x="2057" y="16416"/>
                    <a:pt x="3401" y="17568"/>
                  </a:cubicBezTo>
                  <a:cubicBezTo>
                    <a:pt x="4744" y="18720"/>
                    <a:pt x="6983" y="19776"/>
                    <a:pt x="8499" y="20352"/>
                  </a:cubicBezTo>
                  <a:cubicBezTo>
                    <a:pt x="9998" y="20914"/>
                    <a:pt x="10962" y="20873"/>
                    <a:pt x="12426" y="20983"/>
                  </a:cubicBezTo>
                  <a:cubicBezTo>
                    <a:pt x="13908" y="21106"/>
                    <a:pt x="15854" y="21065"/>
                    <a:pt x="17370" y="21065"/>
                  </a:cubicBezTo>
                  <a:cubicBezTo>
                    <a:pt x="18886" y="21065"/>
                    <a:pt x="20712" y="21065"/>
                    <a:pt x="21487" y="21010"/>
                  </a:cubicBezTo>
                  <a:cubicBezTo>
                    <a:pt x="21418" y="20105"/>
                    <a:pt x="21504" y="20791"/>
                    <a:pt x="21452" y="20434"/>
                  </a:cubicBezTo>
                  <a:cubicBezTo>
                    <a:pt x="21383" y="20077"/>
                    <a:pt x="21315" y="19337"/>
                    <a:pt x="21108" y="18857"/>
                  </a:cubicBezTo>
                  <a:cubicBezTo>
                    <a:pt x="20918" y="18377"/>
                    <a:pt x="20626" y="17924"/>
                    <a:pt x="20247" y="17554"/>
                  </a:cubicBezTo>
                  <a:cubicBezTo>
                    <a:pt x="19885" y="17170"/>
                    <a:pt x="19403" y="16855"/>
                    <a:pt x="18869" y="16594"/>
                  </a:cubicBezTo>
                  <a:cubicBezTo>
                    <a:pt x="18335" y="16333"/>
                    <a:pt x="17697" y="16087"/>
                    <a:pt x="17026" y="15963"/>
                  </a:cubicBezTo>
                  <a:cubicBezTo>
                    <a:pt x="16371" y="15840"/>
                    <a:pt x="15734" y="15895"/>
                    <a:pt x="14872" y="15853"/>
                  </a:cubicBezTo>
                  <a:cubicBezTo>
                    <a:pt x="13994" y="15812"/>
                    <a:pt x="12737" y="15908"/>
                    <a:pt x="11841" y="15730"/>
                  </a:cubicBezTo>
                  <a:cubicBezTo>
                    <a:pt x="10928" y="15552"/>
                    <a:pt x="10101" y="15168"/>
                    <a:pt x="9395" y="14743"/>
                  </a:cubicBezTo>
                  <a:cubicBezTo>
                    <a:pt x="8706" y="14317"/>
                    <a:pt x="8000" y="13645"/>
                    <a:pt x="7604" y="13165"/>
                  </a:cubicBezTo>
                  <a:cubicBezTo>
                    <a:pt x="7225" y="12685"/>
                    <a:pt x="7225" y="12384"/>
                    <a:pt x="7087" y="11890"/>
                  </a:cubicBezTo>
                  <a:cubicBezTo>
                    <a:pt x="6949" y="11396"/>
                    <a:pt x="6811" y="11355"/>
                    <a:pt x="6777" y="10189"/>
                  </a:cubicBezTo>
                  <a:cubicBezTo>
                    <a:pt x="6760" y="9010"/>
                    <a:pt x="6966" y="6048"/>
                    <a:pt x="6897" y="4855"/>
                  </a:cubicBezTo>
                  <a:cubicBezTo>
                    <a:pt x="6828" y="3661"/>
                    <a:pt x="6656" y="3552"/>
                    <a:pt x="6415" y="3031"/>
                  </a:cubicBezTo>
                  <a:cubicBezTo>
                    <a:pt x="6174" y="2523"/>
                    <a:pt x="5829" y="2153"/>
                    <a:pt x="5433" y="1783"/>
                  </a:cubicBezTo>
                  <a:cubicBezTo>
                    <a:pt x="5037" y="1412"/>
                    <a:pt x="4572" y="1042"/>
                    <a:pt x="4004" y="79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15" name="Freeform 27"/>
            <p:cNvSpPr/>
            <p:nvPr/>
          </p:nvSpPr>
          <p:spPr>
            <a:xfrm>
              <a:off x="244" y="0"/>
              <a:ext cx="879970" cy="81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074" extrusionOk="0">
                  <a:moveTo>
                    <a:pt x="4007" y="802"/>
                  </a:moveTo>
                  <a:cubicBezTo>
                    <a:pt x="3449" y="543"/>
                    <a:pt x="2798" y="345"/>
                    <a:pt x="2146" y="210"/>
                  </a:cubicBezTo>
                  <a:cubicBezTo>
                    <a:pt x="1495" y="74"/>
                    <a:pt x="952" y="0"/>
                    <a:pt x="115" y="0"/>
                  </a:cubicBezTo>
                  <a:cubicBezTo>
                    <a:pt x="53" y="543"/>
                    <a:pt x="22" y="-494"/>
                    <a:pt x="7" y="691"/>
                  </a:cubicBezTo>
                  <a:cubicBezTo>
                    <a:pt x="-9" y="1863"/>
                    <a:pt x="7" y="5542"/>
                    <a:pt x="7" y="7085"/>
                  </a:cubicBezTo>
                  <a:cubicBezTo>
                    <a:pt x="22" y="8627"/>
                    <a:pt x="-9" y="8887"/>
                    <a:pt x="53" y="9948"/>
                  </a:cubicBezTo>
                  <a:cubicBezTo>
                    <a:pt x="146" y="10997"/>
                    <a:pt x="-102" y="12120"/>
                    <a:pt x="456" y="13404"/>
                  </a:cubicBezTo>
                  <a:cubicBezTo>
                    <a:pt x="1030" y="14675"/>
                    <a:pt x="2053" y="16416"/>
                    <a:pt x="3402" y="17576"/>
                  </a:cubicBezTo>
                  <a:cubicBezTo>
                    <a:pt x="4751" y="18724"/>
                    <a:pt x="6984" y="19773"/>
                    <a:pt x="8504" y="20353"/>
                  </a:cubicBezTo>
                  <a:cubicBezTo>
                    <a:pt x="9992" y="20921"/>
                    <a:pt x="10954" y="20871"/>
                    <a:pt x="12427" y="20983"/>
                  </a:cubicBezTo>
                  <a:cubicBezTo>
                    <a:pt x="13900" y="21106"/>
                    <a:pt x="15854" y="21069"/>
                    <a:pt x="17373" y="21069"/>
                  </a:cubicBezTo>
                  <a:cubicBezTo>
                    <a:pt x="18877" y="21069"/>
                    <a:pt x="20707" y="21069"/>
                    <a:pt x="21482" y="21007"/>
                  </a:cubicBezTo>
                  <a:cubicBezTo>
                    <a:pt x="21420" y="20106"/>
                    <a:pt x="21498" y="20797"/>
                    <a:pt x="21451" y="20439"/>
                  </a:cubicBezTo>
                  <a:cubicBezTo>
                    <a:pt x="21374" y="20082"/>
                    <a:pt x="21312" y="19341"/>
                    <a:pt x="21110" y="18860"/>
                  </a:cubicBezTo>
                  <a:cubicBezTo>
                    <a:pt x="20909" y="18378"/>
                    <a:pt x="20614" y="17922"/>
                    <a:pt x="20242" y="17551"/>
                  </a:cubicBezTo>
                  <a:cubicBezTo>
                    <a:pt x="19885" y="17169"/>
                    <a:pt x="19405" y="16860"/>
                    <a:pt x="18862" y="16601"/>
                  </a:cubicBezTo>
                  <a:cubicBezTo>
                    <a:pt x="18335" y="16342"/>
                    <a:pt x="17699" y="16095"/>
                    <a:pt x="17017" y="15971"/>
                  </a:cubicBezTo>
                  <a:cubicBezTo>
                    <a:pt x="16365" y="15848"/>
                    <a:pt x="15730" y="15897"/>
                    <a:pt x="14877" y="15860"/>
                  </a:cubicBezTo>
                  <a:cubicBezTo>
                    <a:pt x="13993" y="15811"/>
                    <a:pt x="12737" y="15910"/>
                    <a:pt x="11838" y="15737"/>
                  </a:cubicBezTo>
                  <a:cubicBezTo>
                    <a:pt x="10923" y="15552"/>
                    <a:pt x="10101" y="15169"/>
                    <a:pt x="9388" y="14749"/>
                  </a:cubicBezTo>
                  <a:cubicBezTo>
                    <a:pt x="8705" y="14317"/>
                    <a:pt x="7992" y="13651"/>
                    <a:pt x="7605" y="13170"/>
                  </a:cubicBezTo>
                  <a:cubicBezTo>
                    <a:pt x="7217" y="12688"/>
                    <a:pt x="7217" y="12392"/>
                    <a:pt x="7093" y="11898"/>
                  </a:cubicBezTo>
                  <a:cubicBezTo>
                    <a:pt x="6953" y="11405"/>
                    <a:pt x="6814" y="11355"/>
                    <a:pt x="6783" y="10195"/>
                  </a:cubicBezTo>
                  <a:cubicBezTo>
                    <a:pt x="6752" y="9010"/>
                    <a:pt x="6969" y="6048"/>
                    <a:pt x="6891" y="4863"/>
                  </a:cubicBezTo>
                  <a:cubicBezTo>
                    <a:pt x="6829" y="3666"/>
                    <a:pt x="6659" y="3554"/>
                    <a:pt x="6411" y="3036"/>
                  </a:cubicBezTo>
                  <a:cubicBezTo>
                    <a:pt x="6178" y="2530"/>
                    <a:pt x="5821" y="2160"/>
                    <a:pt x="5434" y="1789"/>
                  </a:cubicBezTo>
                  <a:cubicBezTo>
                    <a:pt x="5031" y="1419"/>
                    <a:pt x="4565" y="1049"/>
                    <a:pt x="4007" y="80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19" name="Group 28"/>
          <p:cNvGrpSpPr/>
          <p:nvPr/>
        </p:nvGrpSpPr>
        <p:grpSpPr>
          <a:xfrm>
            <a:off x="22402485" y="118706"/>
            <a:ext cx="880215" cy="814708"/>
            <a:chOff x="0" y="0"/>
            <a:chExt cx="880214" cy="814706"/>
          </a:xfrm>
        </p:grpSpPr>
        <p:sp>
          <p:nvSpPr>
            <p:cNvPr id="17" name="Freeform 29"/>
            <p:cNvSpPr/>
            <p:nvPr/>
          </p:nvSpPr>
          <p:spPr>
            <a:xfrm>
              <a:off x="-1" y="105"/>
              <a:ext cx="880146" cy="81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72" extrusionOk="0">
                  <a:moveTo>
                    <a:pt x="4000" y="20276"/>
                  </a:moveTo>
                  <a:cubicBezTo>
                    <a:pt x="3449" y="20536"/>
                    <a:pt x="2795" y="20728"/>
                    <a:pt x="2141" y="20866"/>
                  </a:cubicBezTo>
                  <a:cubicBezTo>
                    <a:pt x="1487" y="21003"/>
                    <a:pt x="937" y="21071"/>
                    <a:pt x="111" y="21071"/>
                  </a:cubicBezTo>
                  <a:cubicBezTo>
                    <a:pt x="42" y="20536"/>
                    <a:pt x="24" y="21565"/>
                    <a:pt x="7" y="20386"/>
                  </a:cubicBezTo>
                  <a:cubicBezTo>
                    <a:pt x="-10" y="19206"/>
                    <a:pt x="7" y="15531"/>
                    <a:pt x="7" y="13995"/>
                  </a:cubicBezTo>
                  <a:cubicBezTo>
                    <a:pt x="7" y="12445"/>
                    <a:pt x="-10" y="12184"/>
                    <a:pt x="59" y="11128"/>
                  </a:cubicBezTo>
                  <a:cubicBezTo>
                    <a:pt x="128" y="10072"/>
                    <a:pt x="-96" y="8948"/>
                    <a:pt x="455" y="7672"/>
                  </a:cubicBezTo>
                  <a:cubicBezTo>
                    <a:pt x="1006" y="6397"/>
                    <a:pt x="2055" y="4655"/>
                    <a:pt x="3398" y="3503"/>
                  </a:cubicBezTo>
                  <a:cubicBezTo>
                    <a:pt x="4740" y="2351"/>
                    <a:pt x="6978" y="1295"/>
                    <a:pt x="8492" y="719"/>
                  </a:cubicBezTo>
                  <a:cubicBezTo>
                    <a:pt x="9990" y="157"/>
                    <a:pt x="10954" y="212"/>
                    <a:pt x="12434" y="88"/>
                  </a:cubicBezTo>
                  <a:cubicBezTo>
                    <a:pt x="13897" y="-35"/>
                    <a:pt x="15859" y="6"/>
                    <a:pt x="17373" y="6"/>
                  </a:cubicBezTo>
                  <a:cubicBezTo>
                    <a:pt x="18871" y="6"/>
                    <a:pt x="20695" y="6"/>
                    <a:pt x="21487" y="61"/>
                  </a:cubicBezTo>
                  <a:cubicBezTo>
                    <a:pt x="21401" y="966"/>
                    <a:pt x="21504" y="280"/>
                    <a:pt x="21435" y="637"/>
                  </a:cubicBezTo>
                  <a:cubicBezTo>
                    <a:pt x="21384" y="994"/>
                    <a:pt x="21297" y="1734"/>
                    <a:pt x="21108" y="2214"/>
                  </a:cubicBezTo>
                  <a:cubicBezTo>
                    <a:pt x="20902" y="2694"/>
                    <a:pt x="20626" y="3147"/>
                    <a:pt x="20248" y="3517"/>
                  </a:cubicBezTo>
                  <a:cubicBezTo>
                    <a:pt x="19869" y="3901"/>
                    <a:pt x="19404" y="4216"/>
                    <a:pt x="18853" y="4477"/>
                  </a:cubicBezTo>
                  <a:cubicBezTo>
                    <a:pt x="18320" y="4738"/>
                    <a:pt x="17700" y="4984"/>
                    <a:pt x="17029" y="5108"/>
                  </a:cubicBezTo>
                  <a:cubicBezTo>
                    <a:pt x="16358" y="5231"/>
                    <a:pt x="15721" y="5176"/>
                    <a:pt x="14860" y="5218"/>
                  </a:cubicBezTo>
                  <a:cubicBezTo>
                    <a:pt x="14000" y="5259"/>
                    <a:pt x="12744" y="5163"/>
                    <a:pt x="11831" y="5341"/>
                  </a:cubicBezTo>
                  <a:cubicBezTo>
                    <a:pt x="10919" y="5519"/>
                    <a:pt x="10093" y="5903"/>
                    <a:pt x="9405" y="6328"/>
                  </a:cubicBezTo>
                  <a:cubicBezTo>
                    <a:pt x="8699" y="6754"/>
                    <a:pt x="7993" y="7426"/>
                    <a:pt x="7597" y="7906"/>
                  </a:cubicBezTo>
                  <a:cubicBezTo>
                    <a:pt x="7219" y="8386"/>
                    <a:pt x="7219" y="8687"/>
                    <a:pt x="7081" y="9181"/>
                  </a:cubicBezTo>
                  <a:cubicBezTo>
                    <a:pt x="6943" y="9688"/>
                    <a:pt x="6806" y="9716"/>
                    <a:pt x="6771" y="10882"/>
                  </a:cubicBezTo>
                  <a:cubicBezTo>
                    <a:pt x="6754" y="12061"/>
                    <a:pt x="6961" y="15023"/>
                    <a:pt x="6892" y="16216"/>
                  </a:cubicBezTo>
                  <a:cubicBezTo>
                    <a:pt x="6823" y="17410"/>
                    <a:pt x="6651" y="17519"/>
                    <a:pt x="6410" y="18040"/>
                  </a:cubicBezTo>
                  <a:cubicBezTo>
                    <a:pt x="6169" y="18548"/>
                    <a:pt x="5825" y="18918"/>
                    <a:pt x="5429" y="19288"/>
                  </a:cubicBezTo>
                  <a:cubicBezTo>
                    <a:pt x="5033" y="19659"/>
                    <a:pt x="4568" y="20029"/>
                    <a:pt x="4000" y="2027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18" name="Freeform 30"/>
            <p:cNvSpPr/>
            <p:nvPr/>
          </p:nvSpPr>
          <p:spPr>
            <a:xfrm>
              <a:off x="244" y="-1"/>
              <a:ext cx="879971" cy="81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074" extrusionOk="0">
                  <a:moveTo>
                    <a:pt x="3989" y="20284"/>
                  </a:moveTo>
                  <a:cubicBezTo>
                    <a:pt x="3446" y="20543"/>
                    <a:pt x="2796" y="20741"/>
                    <a:pt x="2129" y="20876"/>
                  </a:cubicBezTo>
                  <a:cubicBezTo>
                    <a:pt x="1478" y="21012"/>
                    <a:pt x="936" y="21074"/>
                    <a:pt x="99" y="21074"/>
                  </a:cubicBezTo>
                  <a:cubicBezTo>
                    <a:pt x="37" y="20543"/>
                    <a:pt x="22" y="21568"/>
                    <a:pt x="6" y="20395"/>
                  </a:cubicBezTo>
                  <a:cubicBezTo>
                    <a:pt x="-9" y="19209"/>
                    <a:pt x="6" y="15541"/>
                    <a:pt x="6" y="13998"/>
                  </a:cubicBezTo>
                  <a:cubicBezTo>
                    <a:pt x="6" y="12454"/>
                    <a:pt x="-9" y="12182"/>
                    <a:pt x="53" y="11132"/>
                  </a:cubicBezTo>
                  <a:cubicBezTo>
                    <a:pt x="130" y="10070"/>
                    <a:pt x="-102" y="8946"/>
                    <a:pt x="456" y="7674"/>
                  </a:cubicBezTo>
                  <a:cubicBezTo>
                    <a:pt x="998" y="6402"/>
                    <a:pt x="2052" y="4661"/>
                    <a:pt x="3400" y="3500"/>
                  </a:cubicBezTo>
                  <a:cubicBezTo>
                    <a:pt x="4732" y="2352"/>
                    <a:pt x="6979" y="1289"/>
                    <a:pt x="8482" y="721"/>
                  </a:cubicBezTo>
                  <a:cubicBezTo>
                    <a:pt x="9985" y="153"/>
                    <a:pt x="10946" y="215"/>
                    <a:pt x="12433" y="91"/>
                  </a:cubicBezTo>
                  <a:cubicBezTo>
                    <a:pt x="13890" y="-32"/>
                    <a:pt x="15858" y="5"/>
                    <a:pt x="17361" y="5"/>
                  </a:cubicBezTo>
                  <a:cubicBezTo>
                    <a:pt x="18864" y="5"/>
                    <a:pt x="20692" y="5"/>
                    <a:pt x="21483" y="54"/>
                  </a:cubicBezTo>
                  <a:cubicBezTo>
                    <a:pt x="21390" y="968"/>
                    <a:pt x="21498" y="277"/>
                    <a:pt x="21421" y="635"/>
                  </a:cubicBezTo>
                  <a:cubicBezTo>
                    <a:pt x="21374" y="993"/>
                    <a:pt x="21297" y="1734"/>
                    <a:pt x="21095" y="2216"/>
                  </a:cubicBezTo>
                  <a:cubicBezTo>
                    <a:pt x="20894" y="2697"/>
                    <a:pt x="20615" y="3142"/>
                    <a:pt x="20243" y="3512"/>
                  </a:cubicBezTo>
                  <a:cubicBezTo>
                    <a:pt x="19856" y="3895"/>
                    <a:pt x="19391" y="4216"/>
                    <a:pt x="18848" y="4476"/>
                  </a:cubicBezTo>
                  <a:cubicBezTo>
                    <a:pt x="18306" y="4735"/>
                    <a:pt x="17686" y="4982"/>
                    <a:pt x="17020" y="5106"/>
                  </a:cubicBezTo>
                  <a:cubicBezTo>
                    <a:pt x="16354" y="5229"/>
                    <a:pt x="15718" y="5180"/>
                    <a:pt x="14851" y="5217"/>
                  </a:cubicBezTo>
                  <a:cubicBezTo>
                    <a:pt x="13998" y="5254"/>
                    <a:pt x="12743" y="5167"/>
                    <a:pt x="11829" y="5340"/>
                  </a:cubicBezTo>
                  <a:cubicBezTo>
                    <a:pt x="10915" y="5525"/>
                    <a:pt x="10094" y="5908"/>
                    <a:pt x="9396" y="6328"/>
                  </a:cubicBezTo>
                  <a:cubicBezTo>
                    <a:pt x="8699" y="6748"/>
                    <a:pt x="7986" y="7427"/>
                    <a:pt x="7599" y="7909"/>
                  </a:cubicBezTo>
                  <a:cubicBezTo>
                    <a:pt x="7212" y="8391"/>
                    <a:pt x="7212" y="8687"/>
                    <a:pt x="7072" y="9181"/>
                  </a:cubicBezTo>
                  <a:cubicBezTo>
                    <a:pt x="6933" y="9687"/>
                    <a:pt x="6793" y="9712"/>
                    <a:pt x="6762" y="10885"/>
                  </a:cubicBezTo>
                  <a:cubicBezTo>
                    <a:pt x="6747" y="12059"/>
                    <a:pt x="6948" y="15023"/>
                    <a:pt x="6886" y="16220"/>
                  </a:cubicBezTo>
                  <a:cubicBezTo>
                    <a:pt x="6824" y="17418"/>
                    <a:pt x="6638" y="17530"/>
                    <a:pt x="6406" y="18048"/>
                  </a:cubicBezTo>
                  <a:cubicBezTo>
                    <a:pt x="6158" y="18555"/>
                    <a:pt x="5817" y="18925"/>
                    <a:pt x="5430" y="19296"/>
                  </a:cubicBezTo>
                  <a:cubicBezTo>
                    <a:pt x="5027" y="19666"/>
                    <a:pt x="4562" y="20037"/>
                    <a:pt x="3989" y="2028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22" name="Group 31"/>
          <p:cNvGrpSpPr/>
          <p:nvPr/>
        </p:nvGrpSpPr>
        <p:grpSpPr>
          <a:xfrm>
            <a:off x="23410017" y="107988"/>
            <a:ext cx="880216" cy="814710"/>
            <a:chOff x="0" y="0"/>
            <a:chExt cx="880214" cy="814709"/>
          </a:xfrm>
        </p:grpSpPr>
        <p:sp>
          <p:nvSpPr>
            <p:cNvPr id="20" name="Freeform 32"/>
            <p:cNvSpPr/>
            <p:nvPr/>
          </p:nvSpPr>
          <p:spPr>
            <a:xfrm>
              <a:off x="-1" y="0"/>
              <a:ext cx="880146" cy="81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72" extrusionOk="0">
                  <a:moveTo>
                    <a:pt x="4000" y="795"/>
                  </a:moveTo>
                  <a:cubicBezTo>
                    <a:pt x="3449" y="535"/>
                    <a:pt x="2795" y="343"/>
                    <a:pt x="2141" y="205"/>
                  </a:cubicBezTo>
                  <a:cubicBezTo>
                    <a:pt x="1487" y="68"/>
                    <a:pt x="954" y="0"/>
                    <a:pt x="111" y="0"/>
                  </a:cubicBezTo>
                  <a:cubicBezTo>
                    <a:pt x="42" y="535"/>
                    <a:pt x="24" y="-494"/>
                    <a:pt x="7" y="685"/>
                  </a:cubicBezTo>
                  <a:cubicBezTo>
                    <a:pt x="-10" y="1865"/>
                    <a:pt x="7" y="5540"/>
                    <a:pt x="7" y="7076"/>
                  </a:cubicBezTo>
                  <a:cubicBezTo>
                    <a:pt x="24" y="8626"/>
                    <a:pt x="-10" y="8887"/>
                    <a:pt x="59" y="9943"/>
                  </a:cubicBezTo>
                  <a:cubicBezTo>
                    <a:pt x="128" y="10999"/>
                    <a:pt x="-96" y="12123"/>
                    <a:pt x="455" y="13399"/>
                  </a:cubicBezTo>
                  <a:cubicBezTo>
                    <a:pt x="1006" y="14674"/>
                    <a:pt x="2055" y="16416"/>
                    <a:pt x="3398" y="17568"/>
                  </a:cubicBezTo>
                  <a:cubicBezTo>
                    <a:pt x="4740" y="18720"/>
                    <a:pt x="6995" y="19776"/>
                    <a:pt x="8492" y="20352"/>
                  </a:cubicBezTo>
                  <a:cubicBezTo>
                    <a:pt x="9990" y="20914"/>
                    <a:pt x="10954" y="20873"/>
                    <a:pt x="12434" y="20983"/>
                  </a:cubicBezTo>
                  <a:cubicBezTo>
                    <a:pt x="13914" y="21106"/>
                    <a:pt x="15859" y="21065"/>
                    <a:pt x="17373" y="21065"/>
                  </a:cubicBezTo>
                  <a:cubicBezTo>
                    <a:pt x="18871" y="21065"/>
                    <a:pt x="20695" y="21065"/>
                    <a:pt x="21487" y="21010"/>
                  </a:cubicBezTo>
                  <a:cubicBezTo>
                    <a:pt x="21401" y="20105"/>
                    <a:pt x="21504" y="20791"/>
                    <a:pt x="21452" y="20434"/>
                  </a:cubicBezTo>
                  <a:cubicBezTo>
                    <a:pt x="21384" y="20077"/>
                    <a:pt x="21315" y="19337"/>
                    <a:pt x="21108" y="18857"/>
                  </a:cubicBezTo>
                  <a:cubicBezTo>
                    <a:pt x="20902" y="18377"/>
                    <a:pt x="20626" y="17924"/>
                    <a:pt x="20248" y="17554"/>
                  </a:cubicBezTo>
                  <a:cubicBezTo>
                    <a:pt x="19869" y="17170"/>
                    <a:pt x="19404" y="16855"/>
                    <a:pt x="18871" y="16594"/>
                  </a:cubicBezTo>
                  <a:cubicBezTo>
                    <a:pt x="18320" y="16333"/>
                    <a:pt x="17700" y="16087"/>
                    <a:pt x="17029" y="15963"/>
                  </a:cubicBezTo>
                  <a:cubicBezTo>
                    <a:pt x="16358" y="15840"/>
                    <a:pt x="15721" y="15895"/>
                    <a:pt x="14860" y="15853"/>
                  </a:cubicBezTo>
                  <a:cubicBezTo>
                    <a:pt x="14000" y="15812"/>
                    <a:pt x="12744" y="15908"/>
                    <a:pt x="11831" y="15730"/>
                  </a:cubicBezTo>
                  <a:cubicBezTo>
                    <a:pt x="10919" y="15552"/>
                    <a:pt x="10110" y="15168"/>
                    <a:pt x="9405" y="14743"/>
                  </a:cubicBezTo>
                  <a:cubicBezTo>
                    <a:pt x="8699" y="14317"/>
                    <a:pt x="7993" y="13645"/>
                    <a:pt x="7597" y="13165"/>
                  </a:cubicBezTo>
                  <a:cubicBezTo>
                    <a:pt x="7219" y="12685"/>
                    <a:pt x="7219" y="12384"/>
                    <a:pt x="7081" y="11890"/>
                  </a:cubicBezTo>
                  <a:cubicBezTo>
                    <a:pt x="6943" y="11396"/>
                    <a:pt x="6806" y="11355"/>
                    <a:pt x="6788" y="10189"/>
                  </a:cubicBezTo>
                  <a:cubicBezTo>
                    <a:pt x="6754" y="9010"/>
                    <a:pt x="6961" y="6048"/>
                    <a:pt x="6892" y="4855"/>
                  </a:cubicBezTo>
                  <a:cubicBezTo>
                    <a:pt x="6823" y="3661"/>
                    <a:pt x="6651" y="3552"/>
                    <a:pt x="6410" y="3031"/>
                  </a:cubicBezTo>
                  <a:cubicBezTo>
                    <a:pt x="6169" y="2523"/>
                    <a:pt x="5842" y="2153"/>
                    <a:pt x="5429" y="1783"/>
                  </a:cubicBezTo>
                  <a:cubicBezTo>
                    <a:pt x="5033" y="1412"/>
                    <a:pt x="4568" y="1042"/>
                    <a:pt x="4000" y="79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21" name="Freeform 33"/>
            <p:cNvSpPr/>
            <p:nvPr/>
          </p:nvSpPr>
          <p:spPr>
            <a:xfrm>
              <a:off x="244" y="0"/>
              <a:ext cx="879971" cy="81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074" extrusionOk="0">
                  <a:moveTo>
                    <a:pt x="3989" y="802"/>
                  </a:moveTo>
                  <a:cubicBezTo>
                    <a:pt x="3446" y="543"/>
                    <a:pt x="2796" y="345"/>
                    <a:pt x="2129" y="210"/>
                  </a:cubicBezTo>
                  <a:cubicBezTo>
                    <a:pt x="1478" y="74"/>
                    <a:pt x="952" y="0"/>
                    <a:pt x="99" y="0"/>
                  </a:cubicBezTo>
                  <a:cubicBezTo>
                    <a:pt x="37" y="543"/>
                    <a:pt x="22" y="-494"/>
                    <a:pt x="6" y="691"/>
                  </a:cubicBezTo>
                  <a:cubicBezTo>
                    <a:pt x="-9" y="1863"/>
                    <a:pt x="6" y="5542"/>
                    <a:pt x="6" y="7085"/>
                  </a:cubicBezTo>
                  <a:cubicBezTo>
                    <a:pt x="22" y="8627"/>
                    <a:pt x="-9" y="8887"/>
                    <a:pt x="53" y="9948"/>
                  </a:cubicBezTo>
                  <a:cubicBezTo>
                    <a:pt x="130" y="10997"/>
                    <a:pt x="-102" y="12120"/>
                    <a:pt x="456" y="13404"/>
                  </a:cubicBezTo>
                  <a:cubicBezTo>
                    <a:pt x="998" y="14675"/>
                    <a:pt x="2052" y="16416"/>
                    <a:pt x="3400" y="17576"/>
                  </a:cubicBezTo>
                  <a:cubicBezTo>
                    <a:pt x="4732" y="18724"/>
                    <a:pt x="6995" y="19773"/>
                    <a:pt x="8482" y="20353"/>
                  </a:cubicBezTo>
                  <a:cubicBezTo>
                    <a:pt x="9985" y="20921"/>
                    <a:pt x="10946" y="20871"/>
                    <a:pt x="12433" y="20983"/>
                  </a:cubicBezTo>
                  <a:cubicBezTo>
                    <a:pt x="13905" y="21106"/>
                    <a:pt x="15858" y="21069"/>
                    <a:pt x="17361" y="21069"/>
                  </a:cubicBezTo>
                  <a:cubicBezTo>
                    <a:pt x="18864" y="21069"/>
                    <a:pt x="20692" y="21069"/>
                    <a:pt x="21483" y="21007"/>
                  </a:cubicBezTo>
                  <a:cubicBezTo>
                    <a:pt x="21390" y="20106"/>
                    <a:pt x="21498" y="20797"/>
                    <a:pt x="21452" y="20439"/>
                  </a:cubicBezTo>
                  <a:cubicBezTo>
                    <a:pt x="21374" y="20082"/>
                    <a:pt x="21312" y="19341"/>
                    <a:pt x="21095" y="18860"/>
                  </a:cubicBezTo>
                  <a:cubicBezTo>
                    <a:pt x="20894" y="18378"/>
                    <a:pt x="20615" y="17922"/>
                    <a:pt x="20243" y="17551"/>
                  </a:cubicBezTo>
                  <a:cubicBezTo>
                    <a:pt x="19856" y="17169"/>
                    <a:pt x="19391" y="16860"/>
                    <a:pt x="18864" y="16601"/>
                  </a:cubicBezTo>
                  <a:cubicBezTo>
                    <a:pt x="18306" y="16342"/>
                    <a:pt x="17686" y="16095"/>
                    <a:pt x="17020" y="15971"/>
                  </a:cubicBezTo>
                  <a:cubicBezTo>
                    <a:pt x="16354" y="15848"/>
                    <a:pt x="15718" y="15897"/>
                    <a:pt x="14851" y="15860"/>
                  </a:cubicBezTo>
                  <a:cubicBezTo>
                    <a:pt x="13998" y="15811"/>
                    <a:pt x="12743" y="15910"/>
                    <a:pt x="11829" y="15737"/>
                  </a:cubicBezTo>
                  <a:cubicBezTo>
                    <a:pt x="10915" y="15552"/>
                    <a:pt x="10109" y="15169"/>
                    <a:pt x="9396" y="14749"/>
                  </a:cubicBezTo>
                  <a:cubicBezTo>
                    <a:pt x="8699" y="14317"/>
                    <a:pt x="7986" y="13651"/>
                    <a:pt x="7599" y="13170"/>
                  </a:cubicBezTo>
                  <a:cubicBezTo>
                    <a:pt x="7212" y="12688"/>
                    <a:pt x="7212" y="12392"/>
                    <a:pt x="7072" y="11898"/>
                  </a:cubicBezTo>
                  <a:cubicBezTo>
                    <a:pt x="6933" y="11405"/>
                    <a:pt x="6793" y="11355"/>
                    <a:pt x="6778" y="10195"/>
                  </a:cubicBezTo>
                  <a:cubicBezTo>
                    <a:pt x="6747" y="9010"/>
                    <a:pt x="6948" y="6048"/>
                    <a:pt x="6886" y="4863"/>
                  </a:cubicBezTo>
                  <a:cubicBezTo>
                    <a:pt x="6824" y="3666"/>
                    <a:pt x="6638" y="3554"/>
                    <a:pt x="6406" y="3036"/>
                  </a:cubicBezTo>
                  <a:cubicBezTo>
                    <a:pt x="6158" y="2530"/>
                    <a:pt x="5833" y="2160"/>
                    <a:pt x="5430" y="1789"/>
                  </a:cubicBezTo>
                  <a:cubicBezTo>
                    <a:pt x="5027" y="1419"/>
                    <a:pt x="4562" y="1049"/>
                    <a:pt x="3989" y="80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25" name="Group 34"/>
          <p:cNvGrpSpPr/>
          <p:nvPr/>
        </p:nvGrpSpPr>
        <p:grpSpPr>
          <a:xfrm>
            <a:off x="20782553" y="194889"/>
            <a:ext cx="421774" cy="438639"/>
            <a:chOff x="0" y="0"/>
            <a:chExt cx="421773" cy="438637"/>
          </a:xfrm>
        </p:grpSpPr>
        <p:sp>
          <p:nvSpPr>
            <p:cNvPr id="23" name="Freeform 35"/>
            <p:cNvSpPr/>
            <p:nvPr/>
          </p:nvSpPr>
          <p:spPr>
            <a:xfrm>
              <a:off x="108" y="42"/>
              <a:ext cx="421666" cy="43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64" extrusionOk="0">
                  <a:moveTo>
                    <a:pt x="15543" y="54"/>
                  </a:moveTo>
                  <a:cubicBezTo>
                    <a:pt x="16263" y="119"/>
                    <a:pt x="16911" y="183"/>
                    <a:pt x="17595" y="544"/>
                  </a:cubicBezTo>
                  <a:cubicBezTo>
                    <a:pt x="18297" y="918"/>
                    <a:pt x="19143" y="1563"/>
                    <a:pt x="19683" y="2272"/>
                  </a:cubicBezTo>
                  <a:cubicBezTo>
                    <a:pt x="20241" y="2968"/>
                    <a:pt x="20565" y="3742"/>
                    <a:pt x="20871" y="4787"/>
                  </a:cubicBezTo>
                  <a:cubicBezTo>
                    <a:pt x="21159" y="5831"/>
                    <a:pt x="21357" y="7288"/>
                    <a:pt x="21447" y="8552"/>
                  </a:cubicBezTo>
                  <a:cubicBezTo>
                    <a:pt x="21537" y="9803"/>
                    <a:pt x="21537" y="11209"/>
                    <a:pt x="21447" y="12318"/>
                  </a:cubicBezTo>
                  <a:cubicBezTo>
                    <a:pt x="21357" y="13440"/>
                    <a:pt x="21159" y="14420"/>
                    <a:pt x="20871" y="15258"/>
                  </a:cubicBezTo>
                  <a:cubicBezTo>
                    <a:pt x="20565" y="16109"/>
                    <a:pt x="20205" y="16844"/>
                    <a:pt x="19683" y="17347"/>
                  </a:cubicBezTo>
                  <a:cubicBezTo>
                    <a:pt x="19179" y="17863"/>
                    <a:pt x="18369" y="18224"/>
                    <a:pt x="17775" y="18288"/>
                  </a:cubicBezTo>
                  <a:cubicBezTo>
                    <a:pt x="17199" y="18366"/>
                    <a:pt x="16551" y="18069"/>
                    <a:pt x="16173" y="17773"/>
                  </a:cubicBezTo>
                  <a:cubicBezTo>
                    <a:pt x="15813" y="17476"/>
                    <a:pt x="15687" y="16792"/>
                    <a:pt x="15597" y="16522"/>
                  </a:cubicBezTo>
                  <a:cubicBezTo>
                    <a:pt x="15507" y="16238"/>
                    <a:pt x="15507" y="16238"/>
                    <a:pt x="15597" y="16096"/>
                  </a:cubicBezTo>
                  <a:cubicBezTo>
                    <a:pt x="15687" y="15954"/>
                    <a:pt x="15795" y="15890"/>
                    <a:pt x="16173" y="15683"/>
                  </a:cubicBezTo>
                  <a:cubicBezTo>
                    <a:pt x="16569" y="15464"/>
                    <a:pt x="17487" y="15077"/>
                    <a:pt x="17937" y="14832"/>
                  </a:cubicBezTo>
                  <a:cubicBezTo>
                    <a:pt x="18387" y="14600"/>
                    <a:pt x="18801" y="14536"/>
                    <a:pt x="18891" y="14252"/>
                  </a:cubicBezTo>
                  <a:cubicBezTo>
                    <a:pt x="18981" y="13981"/>
                    <a:pt x="18675" y="13491"/>
                    <a:pt x="18513" y="13169"/>
                  </a:cubicBezTo>
                  <a:cubicBezTo>
                    <a:pt x="18369" y="12846"/>
                    <a:pt x="18135" y="12460"/>
                    <a:pt x="17937" y="12318"/>
                  </a:cubicBezTo>
                  <a:cubicBezTo>
                    <a:pt x="17739" y="12189"/>
                    <a:pt x="17649" y="12253"/>
                    <a:pt x="17361" y="12318"/>
                  </a:cubicBezTo>
                  <a:cubicBezTo>
                    <a:pt x="17055" y="12395"/>
                    <a:pt x="16497" y="12576"/>
                    <a:pt x="16173" y="12743"/>
                  </a:cubicBezTo>
                  <a:cubicBezTo>
                    <a:pt x="15867" y="12911"/>
                    <a:pt x="15723" y="13182"/>
                    <a:pt x="15435" y="13324"/>
                  </a:cubicBezTo>
                  <a:cubicBezTo>
                    <a:pt x="15129" y="13465"/>
                    <a:pt x="14697" y="13749"/>
                    <a:pt x="14427" y="13581"/>
                  </a:cubicBezTo>
                  <a:cubicBezTo>
                    <a:pt x="14157" y="13414"/>
                    <a:pt x="13995" y="12666"/>
                    <a:pt x="13833" y="12318"/>
                  </a:cubicBezTo>
                  <a:cubicBezTo>
                    <a:pt x="13671" y="11982"/>
                    <a:pt x="13761" y="11596"/>
                    <a:pt x="13509" y="11505"/>
                  </a:cubicBezTo>
                  <a:cubicBezTo>
                    <a:pt x="13257" y="11402"/>
                    <a:pt x="12717" y="11673"/>
                    <a:pt x="12393" y="11763"/>
                  </a:cubicBezTo>
                  <a:cubicBezTo>
                    <a:pt x="12069" y="11866"/>
                    <a:pt x="11835" y="11995"/>
                    <a:pt x="11583" y="12086"/>
                  </a:cubicBezTo>
                  <a:cubicBezTo>
                    <a:pt x="11349" y="12176"/>
                    <a:pt x="11025" y="12150"/>
                    <a:pt x="10917" y="12318"/>
                  </a:cubicBezTo>
                  <a:cubicBezTo>
                    <a:pt x="10809" y="12498"/>
                    <a:pt x="10827" y="12743"/>
                    <a:pt x="10917" y="13169"/>
                  </a:cubicBezTo>
                  <a:cubicBezTo>
                    <a:pt x="11007" y="13581"/>
                    <a:pt x="11601" y="14458"/>
                    <a:pt x="11493" y="14832"/>
                  </a:cubicBezTo>
                  <a:cubicBezTo>
                    <a:pt x="11403" y="15219"/>
                    <a:pt x="10755" y="15206"/>
                    <a:pt x="10287" y="15451"/>
                  </a:cubicBezTo>
                  <a:cubicBezTo>
                    <a:pt x="9801" y="15683"/>
                    <a:pt x="8793" y="15903"/>
                    <a:pt x="8613" y="16302"/>
                  </a:cubicBezTo>
                  <a:cubicBezTo>
                    <a:pt x="8433" y="16689"/>
                    <a:pt x="8973" y="17463"/>
                    <a:pt x="9171" y="17773"/>
                  </a:cubicBezTo>
                  <a:cubicBezTo>
                    <a:pt x="9351" y="18095"/>
                    <a:pt x="9387" y="18211"/>
                    <a:pt x="9747" y="18198"/>
                  </a:cubicBezTo>
                  <a:cubicBezTo>
                    <a:pt x="10107" y="18172"/>
                    <a:pt x="10845" y="17798"/>
                    <a:pt x="11349" y="17669"/>
                  </a:cubicBezTo>
                  <a:cubicBezTo>
                    <a:pt x="11835" y="17527"/>
                    <a:pt x="12393" y="17179"/>
                    <a:pt x="12663" y="17347"/>
                  </a:cubicBezTo>
                  <a:cubicBezTo>
                    <a:pt x="12951" y="17515"/>
                    <a:pt x="13059" y="18198"/>
                    <a:pt x="13005" y="18688"/>
                  </a:cubicBezTo>
                  <a:cubicBezTo>
                    <a:pt x="12951" y="19178"/>
                    <a:pt x="12771" y="19836"/>
                    <a:pt x="12393" y="20287"/>
                  </a:cubicBezTo>
                  <a:cubicBezTo>
                    <a:pt x="11997" y="20738"/>
                    <a:pt x="11403" y="21254"/>
                    <a:pt x="10665" y="21396"/>
                  </a:cubicBezTo>
                  <a:cubicBezTo>
                    <a:pt x="9927" y="21538"/>
                    <a:pt x="8919" y="21461"/>
                    <a:pt x="7983" y="21125"/>
                  </a:cubicBezTo>
                  <a:cubicBezTo>
                    <a:pt x="7065" y="20803"/>
                    <a:pt x="5841" y="20081"/>
                    <a:pt x="5067" y="19449"/>
                  </a:cubicBezTo>
                  <a:cubicBezTo>
                    <a:pt x="4293" y="18817"/>
                    <a:pt x="3825" y="18134"/>
                    <a:pt x="3303" y="17347"/>
                  </a:cubicBezTo>
                  <a:cubicBezTo>
                    <a:pt x="2781" y="16560"/>
                    <a:pt x="2205" y="15658"/>
                    <a:pt x="1863" y="14742"/>
                  </a:cubicBezTo>
                  <a:cubicBezTo>
                    <a:pt x="1503" y="13826"/>
                    <a:pt x="1467" y="12653"/>
                    <a:pt x="1233" y="11866"/>
                  </a:cubicBezTo>
                  <a:cubicBezTo>
                    <a:pt x="1017" y="11067"/>
                    <a:pt x="711" y="10370"/>
                    <a:pt x="513" y="9945"/>
                  </a:cubicBezTo>
                  <a:cubicBezTo>
                    <a:pt x="297" y="9519"/>
                    <a:pt x="-63" y="9519"/>
                    <a:pt x="9" y="9287"/>
                  </a:cubicBezTo>
                  <a:cubicBezTo>
                    <a:pt x="63" y="9042"/>
                    <a:pt x="99" y="9236"/>
                    <a:pt x="927" y="8488"/>
                  </a:cubicBezTo>
                  <a:cubicBezTo>
                    <a:pt x="1773" y="7740"/>
                    <a:pt x="3591" y="5960"/>
                    <a:pt x="5067" y="4787"/>
                  </a:cubicBezTo>
                  <a:cubicBezTo>
                    <a:pt x="6525" y="3613"/>
                    <a:pt x="8379" y="2195"/>
                    <a:pt x="9747" y="1421"/>
                  </a:cubicBezTo>
                  <a:cubicBezTo>
                    <a:pt x="11115" y="660"/>
                    <a:pt x="12285" y="402"/>
                    <a:pt x="13257" y="170"/>
                  </a:cubicBezTo>
                  <a:cubicBezTo>
                    <a:pt x="14229" y="-62"/>
                    <a:pt x="14859" y="-10"/>
                    <a:pt x="15543" y="54"/>
                  </a:cubicBezTo>
                </a:path>
              </a:pathLst>
            </a:custGeom>
            <a:solidFill>
              <a:srgbClr val="81BFE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24" name="Freeform 36"/>
            <p:cNvSpPr/>
            <p:nvPr/>
          </p:nvSpPr>
          <p:spPr>
            <a:xfrm>
              <a:off x="-1" y="0"/>
              <a:ext cx="421740" cy="43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69" extrusionOk="0">
                  <a:moveTo>
                    <a:pt x="15543" y="57"/>
                  </a:moveTo>
                  <a:cubicBezTo>
                    <a:pt x="16257" y="104"/>
                    <a:pt x="16905" y="173"/>
                    <a:pt x="17619" y="545"/>
                  </a:cubicBezTo>
                  <a:cubicBezTo>
                    <a:pt x="18300" y="916"/>
                    <a:pt x="19143" y="1567"/>
                    <a:pt x="19694" y="2264"/>
                  </a:cubicBezTo>
                  <a:cubicBezTo>
                    <a:pt x="20246" y="2960"/>
                    <a:pt x="20570" y="3727"/>
                    <a:pt x="20894" y="4772"/>
                  </a:cubicBezTo>
                  <a:cubicBezTo>
                    <a:pt x="21154" y="5817"/>
                    <a:pt x="21381" y="7280"/>
                    <a:pt x="21446" y="8558"/>
                  </a:cubicBezTo>
                  <a:cubicBezTo>
                    <a:pt x="21543" y="9789"/>
                    <a:pt x="21543" y="11206"/>
                    <a:pt x="21446" y="12320"/>
                  </a:cubicBezTo>
                  <a:cubicBezTo>
                    <a:pt x="21381" y="13435"/>
                    <a:pt x="21154" y="14411"/>
                    <a:pt x="20894" y="15247"/>
                  </a:cubicBezTo>
                  <a:cubicBezTo>
                    <a:pt x="20570" y="16106"/>
                    <a:pt x="20213" y="16849"/>
                    <a:pt x="19694" y="17337"/>
                  </a:cubicBezTo>
                  <a:cubicBezTo>
                    <a:pt x="19175" y="17871"/>
                    <a:pt x="18365" y="18220"/>
                    <a:pt x="17781" y="18289"/>
                  </a:cubicBezTo>
                  <a:cubicBezTo>
                    <a:pt x="17197" y="18359"/>
                    <a:pt x="16548" y="18080"/>
                    <a:pt x="16192" y="17778"/>
                  </a:cubicBezTo>
                  <a:cubicBezTo>
                    <a:pt x="15835" y="17476"/>
                    <a:pt x="15705" y="16803"/>
                    <a:pt x="15608" y="16524"/>
                  </a:cubicBezTo>
                  <a:cubicBezTo>
                    <a:pt x="15511" y="16246"/>
                    <a:pt x="15511" y="16246"/>
                    <a:pt x="15608" y="16106"/>
                  </a:cubicBezTo>
                  <a:cubicBezTo>
                    <a:pt x="15705" y="15944"/>
                    <a:pt x="15802" y="15897"/>
                    <a:pt x="16192" y="15688"/>
                  </a:cubicBezTo>
                  <a:cubicBezTo>
                    <a:pt x="16581" y="15456"/>
                    <a:pt x="17489" y="15084"/>
                    <a:pt x="17943" y="14829"/>
                  </a:cubicBezTo>
                  <a:cubicBezTo>
                    <a:pt x="18397" y="14596"/>
                    <a:pt x="18819" y="14527"/>
                    <a:pt x="18916" y="14248"/>
                  </a:cubicBezTo>
                  <a:cubicBezTo>
                    <a:pt x="18981" y="13969"/>
                    <a:pt x="18689" y="13482"/>
                    <a:pt x="18527" y="13156"/>
                  </a:cubicBezTo>
                  <a:cubicBezTo>
                    <a:pt x="18365" y="12855"/>
                    <a:pt x="18138" y="12460"/>
                    <a:pt x="17943" y="12320"/>
                  </a:cubicBezTo>
                  <a:cubicBezTo>
                    <a:pt x="17748" y="12181"/>
                    <a:pt x="17651" y="12251"/>
                    <a:pt x="17359" y="12320"/>
                  </a:cubicBezTo>
                  <a:cubicBezTo>
                    <a:pt x="17067" y="12390"/>
                    <a:pt x="16516" y="12576"/>
                    <a:pt x="16192" y="12738"/>
                  </a:cubicBezTo>
                  <a:cubicBezTo>
                    <a:pt x="15867" y="12901"/>
                    <a:pt x="15738" y="13180"/>
                    <a:pt x="15446" y="13319"/>
                  </a:cubicBezTo>
                  <a:cubicBezTo>
                    <a:pt x="15121" y="13458"/>
                    <a:pt x="14700" y="13737"/>
                    <a:pt x="14440" y="13575"/>
                  </a:cubicBezTo>
                  <a:cubicBezTo>
                    <a:pt x="14148" y="13412"/>
                    <a:pt x="13986" y="12669"/>
                    <a:pt x="13824" y="12320"/>
                  </a:cubicBezTo>
                  <a:cubicBezTo>
                    <a:pt x="13662" y="11972"/>
                    <a:pt x="13759" y="11600"/>
                    <a:pt x="13500" y="11507"/>
                  </a:cubicBezTo>
                  <a:cubicBezTo>
                    <a:pt x="13273" y="11391"/>
                    <a:pt x="12721" y="11670"/>
                    <a:pt x="12397" y="11763"/>
                  </a:cubicBezTo>
                  <a:cubicBezTo>
                    <a:pt x="12073" y="11856"/>
                    <a:pt x="11846" y="11995"/>
                    <a:pt x="11586" y="12088"/>
                  </a:cubicBezTo>
                  <a:cubicBezTo>
                    <a:pt x="11359" y="12181"/>
                    <a:pt x="11035" y="12158"/>
                    <a:pt x="10938" y="12320"/>
                  </a:cubicBezTo>
                  <a:cubicBezTo>
                    <a:pt x="10808" y="12506"/>
                    <a:pt x="10840" y="12738"/>
                    <a:pt x="10938" y="13156"/>
                  </a:cubicBezTo>
                  <a:cubicBezTo>
                    <a:pt x="11002" y="13575"/>
                    <a:pt x="11619" y="14457"/>
                    <a:pt x="11489" y="14829"/>
                  </a:cubicBezTo>
                  <a:cubicBezTo>
                    <a:pt x="11424" y="15224"/>
                    <a:pt x="10775" y="15200"/>
                    <a:pt x="10289" y="15456"/>
                  </a:cubicBezTo>
                  <a:cubicBezTo>
                    <a:pt x="9802" y="15688"/>
                    <a:pt x="8797" y="15897"/>
                    <a:pt x="8602" y="16292"/>
                  </a:cubicBezTo>
                  <a:cubicBezTo>
                    <a:pt x="8440" y="16687"/>
                    <a:pt x="8992" y="17453"/>
                    <a:pt x="9186" y="17778"/>
                  </a:cubicBezTo>
                  <a:cubicBezTo>
                    <a:pt x="9348" y="18104"/>
                    <a:pt x="9381" y="18220"/>
                    <a:pt x="9738" y="18196"/>
                  </a:cubicBezTo>
                  <a:cubicBezTo>
                    <a:pt x="10127" y="18173"/>
                    <a:pt x="10840" y="17802"/>
                    <a:pt x="11359" y="17662"/>
                  </a:cubicBezTo>
                  <a:cubicBezTo>
                    <a:pt x="11846" y="17523"/>
                    <a:pt x="12397" y="17175"/>
                    <a:pt x="12657" y="17337"/>
                  </a:cubicBezTo>
                  <a:cubicBezTo>
                    <a:pt x="12948" y="17523"/>
                    <a:pt x="13078" y="18196"/>
                    <a:pt x="13013" y="18684"/>
                  </a:cubicBezTo>
                  <a:cubicBezTo>
                    <a:pt x="12948" y="19172"/>
                    <a:pt x="12786" y="19846"/>
                    <a:pt x="12397" y="20287"/>
                  </a:cubicBezTo>
                  <a:cubicBezTo>
                    <a:pt x="12008" y="20751"/>
                    <a:pt x="11424" y="21262"/>
                    <a:pt x="10678" y="21402"/>
                  </a:cubicBezTo>
                  <a:cubicBezTo>
                    <a:pt x="9932" y="21541"/>
                    <a:pt x="8927" y="21471"/>
                    <a:pt x="7986" y="21123"/>
                  </a:cubicBezTo>
                  <a:cubicBezTo>
                    <a:pt x="7078" y="20798"/>
                    <a:pt x="5846" y="20078"/>
                    <a:pt x="5067" y="19451"/>
                  </a:cubicBezTo>
                  <a:cubicBezTo>
                    <a:pt x="4289" y="18824"/>
                    <a:pt x="3835" y="18127"/>
                    <a:pt x="3316" y="17337"/>
                  </a:cubicBezTo>
                  <a:cubicBezTo>
                    <a:pt x="2797" y="16571"/>
                    <a:pt x="2213" y="15665"/>
                    <a:pt x="1857" y="14736"/>
                  </a:cubicBezTo>
                  <a:cubicBezTo>
                    <a:pt x="1500" y="13830"/>
                    <a:pt x="1467" y="12646"/>
                    <a:pt x="1240" y="11856"/>
                  </a:cubicBezTo>
                  <a:cubicBezTo>
                    <a:pt x="1013" y="11066"/>
                    <a:pt x="721" y="10369"/>
                    <a:pt x="527" y="9951"/>
                  </a:cubicBezTo>
                  <a:cubicBezTo>
                    <a:pt x="300" y="9510"/>
                    <a:pt x="-57" y="9510"/>
                    <a:pt x="8" y="9278"/>
                  </a:cubicBezTo>
                  <a:cubicBezTo>
                    <a:pt x="73" y="9046"/>
                    <a:pt x="105" y="9231"/>
                    <a:pt x="916" y="8488"/>
                  </a:cubicBezTo>
                  <a:cubicBezTo>
                    <a:pt x="1759" y="7745"/>
                    <a:pt x="3608" y="5956"/>
                    <a:pt x="5067" y="4772"/>
                  </a:cubicBezTo>
                  <a:cubicBezTo>
                    <a:pt x="6527" y="3611"/>
                    <a:pt x="8375" y="2194"/>
                    <a:pt x="9738" y="1404"/>
                  </a:cubicBezTo>
                  <a:cubicBezTo>
                    <a:pt x="11132" y="661"/>
                    <a:pt x="12300" y="406"/>
                    <a:pt x="13273" y="173"/>
                  </a:cubicBezTo>
                  <a:cubicBezTo>
                    <a:pt x="14246" y="-59"/>
                    <a:pt x="14862" y="-13"/>
                    <a:pt x="15543" y="57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28" name="Group 37"/>
          <p:cNvGrpSpPr/>
          <p:nvPr/>
        </p:nvGrpSpPr>
        <p:grpSpPr>
          <a:xfrm>
            <a:off x="20782553" y="194889"/>
            <a:ext cx="421774" cy="438639"/>
            <a:chOff x="0" y="0"/>
            <a:chExt cx="421773" cy="438637"/>
          </a:xfrm>
        </p:grpSpPr>
        <p:sp>
          <p:nvSpPr>
            <p:cNvPr id="26" name="Freeform 38"/>
            <p:cNvSpPr/>
            <p:nvPr/>
          </p:nvSpPr>
          <p:spPr>
            <a:xfrm>
              <a:off x="108" y="42"/>
              <a:ext cx="421666" cy="438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64" extrusionOk="0">
                  <a:moveTo>
                    <a:pt x="15543" y="54"/>
                  </a:moveTo>
                  <a:cubicBezTo>
                    <a:pt x="16263" y="119"/>
                    <a:pt x="16911" y="183"/>
                    <a:pt x="17595" y="544"/>
                  </a:cubicBezTo>
                  <a:cubicBezTo>
                    <a:pt x="18297" y="918"/>
                    <a:pt x="19143" y="1563"/>
                    <a:pt x="19683" y="2272"/>
                  </a:cubicBezTo>
                  <a:cubicBezTo>
                    <a:pt x="20241" y="2968"/>
                    <a:pt x="20565" y="3742"/>
                    <a:pt x="20871" y="4787"/>
                  </a:cubicBezTo>
                  <a:cubicBezTo>
                    <a:pt x="21159" y="5831"/>
                    <a:pt x="21357" y="7288"/>
                    <a:pt x="21447" y="8552"/>
                  </a:cubicBezTo>
                  <a:cubicBezTo>
                    <a:pt x="21537" y="9803"/>
                    <a:pt x="21537" y="11209"/>
                    <a:pt x="21447" y="12318"/>
                  </a:cubicBezTo>
                  <a:cubicBezTo>
                    <a:pt x="21357" y="13440"/>
                    <a:pt x="21159" y="14420"/>
                    <a:pt x="20871" y="15258"/>
                  </a:cubicBezTo>
                  <a:cubicBezTo>
                    <a:pt x="20565" y="16109"/>
                    <a:pt x="20205" y="16844"/>
                    <a:pt x="19683" y="17347"/>
                  </a:cubicBezTo>
                  <a:cubicBezTo>
                    <a:pt x="19179" y="17863"/>
                    <a:pt x="18369" y="18224"/>
                    <a:pt x="17775" y="18288"/>
                  </a:cubicBezTo>
                  <a:cubicBezTo>
                    <a:pt x="17199" y="18366"/>
                    <a:pt x="16551" y="18069"/>
                    <a:pt x="16173" y="17773"/>
                  </a:cubicBezTo>
                  <a:cubicBezTo>
                    <a:pt x="15813" y="17476"/>
                    <a:pt x="15687" y="16792"/>
                    <a:pt x="15597" y="16522"/>
                  </a:cubicBezTo>
                  <a:cubicBezTo>
                    <a:pt x="15507" y="16238"/>
                    <a:pt x="15507" y="16238"/>
                    <a:pt x="15597" y="16096"/>
                  </a:cubicBezTo>
                  <a:cubicBezTo>
                    <a:pt x="15687" y="15954"/>
                    <a:pt x="15795" y="15890"/>
                    <a:pt x="16173" y="15683"/>
                  </a:cubicBezTo>
                  <a:cubicBezTo>
                    <a:pt x="16569" y="15464"/>
                    <a:pt x="17487" y="15077"/>
                    <a:pt x="17937" y="14832"/>
                  </a:cubicBezTo>
                  <a:cubicBezTo>
                    <a:pt x="18387" y="14600"/>
                    <a:pt x="18801" y="14536"/>
                    <a:pt x="18891" y="14252"/>
                  </a:cubicBezTo>
                  <a:cubicBezTo>
                    <a:pt x="18981" y="13981"/>
                    <a:pt x="18675" y="13491"/>
                    <a:pt x="18513" y="13169"/>
                  </a:cubicBezTo>
                  <a:cubicBezTo>
                    <a:pt x="18369" y="12846"/>
                    <a:pt x="18135" y="12460"/>
                    <a:pt x="17937" y="12318"/>
                  </a:cubicBezTo>
                  <a:cubicBezTo>
                    <a:pt x="17739" y="12189"/>
                    <a:pt x="17649" y="12253"/>
                    <a:pt x="17361" y="12318"/>
                  </a:cubicBezTo>
                  <a:cubicBezTo>
                    <a:pt x="17055" y="12395"/>
                    <a:pt x="16497" y="12576"/>
                    <a:pt x="16173" y="12743"/>
                  </a:cubicBezTo>
                  <a:cubicBezTo>
                    <a:pt x="15867" y="12911"/>
                    <a:pt x="15723" y="13182"/>
                    <a:pt x="15435" y="13324"/>
                  </a:cubicBezTo>
                  <a:cubicBezTo>
                    <a:pt x="15129" y="13465"/>
                    <a:pt x="14697" y="13749"/>
                    <a:pt x="14427" y="13581"/>
                  </a:cubicBezTo>
                  <a:cubicBezTo>
                    <a:pt x="14157" y="13414"/>
                    <a:pt x="13995" y="12666"/>
                    <a:pt x="13833" y="12318"/>
                  </a:cubicBezTo>
                  <a:cubicBezTo>
                    <a:pt x="13671" y="11982"/>
                    <a:pt x="13761" y="11596"/>
                    <a:pt x="13509" y="11505"/>
                  </a:cubicBezTo>
                  <a:cubicBezTo>
                    <a:pt x="13257" y="11402"/>
                    <a:pt x="12717" y="11673"/>
                    <a:pt x="12393" y="11763"/>
                  </a:cubicBezTo>
                  <a:cubicBezTo>
                    <a:pt x="12069" y="11866"/>
                    <a:pt x="11835" y="11995"/>
                    <a:pt x="11583" y="12086"/>
                  </a:cubicBezTo>
                  <a:cubicBezTo>
                    <a:pt x="11349" y="12176"/>
                    <a:pt x="11025" y="12150"/>
                    <a:pt x="10917" y="12318"/>
                  </a:cubicBezTo>
                  <a:cubicBezTo>
                    <a:pt x="10809" y="12498"/>
                    <a:pt x="10827" y="12743"/>
                    <a:pt x="10917" y="13169"/>
                  </a:cubicBezTo>
                  <a:cubicBezTo>
                    <a:pt x="11007" y="13581"/>
                    <a:pt x="11601" y="14458"/>
                    <a:pt x="11493" y="14832"/>
                  </a:cubicBezTo>
                  <a:cubicBezTo>
                    <a:pt x="11403" y="15219"/>
                    <a:pt x="10755" y="15206"/>
                    <a:pt x="10287" y="15451"/>
                  </a:cubicBezTo>
                  <a:cubicBezTo>
                    <a:pt x="9801" y="15683"/>
                    <a:pt x="8793" y="15903"/>
                    <a:pt x="8613" y="16302"/>
                  </a:cubicBezTo>
                  <a:cubicBezTo>
                    <a:pt x="8433" y="16689"/>
                    <a:pt x="8973" y="17463"/>
                    <a:pt x="9171" y="17773"/>
                  </a:cubicBezTo>
                  <a:cubicBezTo>
                    <a:pt x="9351" y="18095"/>
                    <a:pt x="9387" y="18211"/>
                    <a:pt x="9747" y="18198"/>
                  </a:cubicBezTo>
                  <a:cubicBezTo>
                    <a:pt x="10107" y="18172"/>
                    <a:pt x="10845" y="17798"/>
                    <a:pt x="11349" y="17669"/>
                  </a:cubicBezTo>
                  <a:cubicBezTo>
                    <a:pt x="11835" y="17527"/>
                    <a:pt x="12393" y="17179"/>
                    <a:pt x="12663" y="17347"/>
                  </a:cubicBezTo>
                  <a:cubicBezTo>
                    <a:pt x="12951" y="17515"/>
                    <a:pt x="13059" y="18198"/>
                    <a:pt x="13005" y="18688"/>
                  </a:cubicBezTo>
                  <a:cubicBezTo>
                    <a:pt x="12951" y="19178"/>
                    <a:pt x="12771" y="19836"/>
                    <a:pt x="12393" y="20287"/>
                  </a:cubicBezTo>
                  <a:cubicBezTo>
                    <a:pt x="11997" y="20738"/>
                    <a:pt x="11403" y="21254"/>
                    <a:pt x="10665" y="21396"/>
                  </a:cubicBezTo>
                  <a:cubicBezTo>
                    <a:pt x="9927" y="21538"/>
                    <a:pt x="8919" y="21461"/>
                    <a:pt x="7983" y="21125"/>
                  </a:cubicBezTo>
                  <a:cubicBezTo>
                    <a:pt x="7065" y="20803"/>
                    <a:pt x="5841" y="20081"/>
                    <a:pt x="5067" y="19449"/>
                  </a:cubicBezTo>
                  <a:cubicBezTo>
                    <a:pt x="4293" y="18817"/>
                    <a:pt x="3825" y="18134"/>
                    <a:pt x="3303" y="17347"/>
                  </a:cubicBezTo>
                  <a:cubicBezTo>
                    <a:pt x="2781" y="16560"/>
                    <a:pt x="2205" y="15658"/>
                    <a:pt x="1863" y="14742"/>
                  </a:cubicBezTo>
                  <a:cubicBezTo>
                    <a:pt x="1503" y="13826"/>
                    <a:pt x="1467" y="12653"/>
                    <a:pt x="1233" y="11866"/>
                  </a:cubicBezTo>
                  <a:cubicBezTo>
                    <a:pt x="1017" y="11067"/>
                    <a:pt x="711" y="10370"/>
                    <a:pt x="513" y="9945"/>
                  </a:cubicBezTo>
                  <a:cubicBezTo>
                    <a:pt x="297" y="9519"/>
                    <a:pt x="-63" y="9519"/>
                    <a:pt x="9" y="9287"/>
                  </a:cubicBezTo>
                  <a:cubicBezTo>
                    <a:pt x="63" y="9042"/>
                    <a:pt x="99" y="9236"/>
                    <a:pt x="927" y="8488"/>
                  </a:cubicBezTo>
                  <a:cubicBezTo>
                    <a:pt x="1773" y="7740"/>
                    <a:pt x="3591" y="5960"/>
                    <a:pt x="5067" y="4787"/>
                  </a:cubicBezTo>
                  <a:cubicBezTo>
                    <a:pt x="6525" y="3613"/>
                    <a:pt x="8379" y="2195"/>
                    <a:pt x="9747" y="1421"/>
                  </a:cubicBezTo>
                  <a:cubicBezTo>
                    <a:pt x="11115" y="660"/>
                    <a:pt x="12285" y="402"/>
                    <a:pt x="13257" y="170"/>
                  </a:cubicBezTo>
                  <a:cubicBezTo>
                    <a:pt x="14229" y="-62"/>
                    <a:pt x="14859" y="-10"/>
                    <a:pt x="15543" y="54"/>
                  </a:cubicBezTo>
                </a:path>
              </a:pathLst>
            </a:custGeom>
            <a:solidFill>
              <a:srgbClr val="143972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27" name="Freeform 39"/>
            <p:cNvSpPr/>
            <p:nvPr/>
          </p:nvSpPr>
          <p:spPr>
            <a:xfrm>
              <a:off x="-1" y="0"/>
              <a:ext cx="421740" cy="43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69" extrusionOk="0">
                  <a:moveTo>
                    <a:pt x="15543" y="57"/>
                  </a:moveTo>
                  <a:cubicBezTo>
                    <a:pt x="16257" y="104"/>
                    <a:pt x="16905" y="173"/>
                    <a:pt x="17619" y="545"/>
                  </a:cubicBezTo>
                  <a:cubicBezTo>
                    <a:pt x="18300" y="916"/>
                    <a:pt x="19143" y="1567"/>
                    <a:pt x="19694" y="2264"/>
                  </a:cubicBezTo>
                  <a:cubicBezTo>
                    <a:pt x="20246" y="2960"/>
                    <a:pt x="20570" y="3727"/>
                    <a:pt x="20894" y="4772"/>
                  </a:cubicBezTo>
                  <a:cubicBezTo>
                    <a:pt x="21154" y="5817"/>
                    <a:pt x="21381" y="7280"/>
                    <a:pt x="21446" y="8558"/>
                  </a:cubicBezTo>
                  <a:cubicBezTo>
                    <a:pt x="21543" y="9789"/>
                    <a:pt x="21543" y="11206"/>
                    <a:pt x="21446" y="12320"/>
                  </a:cubicBezTo>
                  <a:cubicBezTo>
                    <a:pt x="21381" y="13435"/>
                    <a:pt x="21154" y="14411"/>
                    <a:pt x="20894" y="15247"/>
                  </a:cubicBezTo>
                  <a:cubicBezTo>
                    <a:pt x="20570" y="16106"/>
                    <a:pt x="20213" y="16849"/>
                    <a:pt x="19694" y="17337"/>
                  </a:cubicBezTo>
                  <a:cubicBezTo>
                    <a:pt x="19175" y="17871"/>
                    <a:pt x="18365" y="18220"/>
                    <a:pt x="17781" y="18289"/>
                  </a:cubicBezTo>
                  <a:cubicBezTo>
                    <a:pt x="17197" y="18359"/>
                    <a:pt x="16548" y="18080"/>
                    <a:pt x="16192" y="17778"/>
                  </a:cubicBezTo>
                  <a:cubicBezTo>
                    <a:pt x="15835" y="17476"/>
                    <a:pt x="15705" y="16803"/>
                    <a:pt x="15608" y="16524"/>
                  </a:cubicBezTo>
                  <a:cubicBezTo>
                    <a:pt x="15511" y="16246"/>
                    <a:pt x="15511" y="16246"/>
                    <a:pt x="15608" y="16106"/>
                  </a:cubicBezTo>
                  <a:cubicBezTo>
                    <a:pt x="15705" y="15944"/>
                    <a:pt x="15802" y="15897"/>
                    <a:pt x="16192" y="15688"/>
                  </a:cubicBezTo>
                  <a:cubicBezTo>
                    <a:pt x="16581" y="15456"/>
                    <a:pt x="17489" y="15084"/>
                    <a:pt x="17943" y="14829"/>
                  </a:cubicBezTo>
                  <a:cubicBezTo>
                    <a:pt x="18397" y="14596"/>
                    <a:pt x="18819" y="14527"/>
                    <a:pt x="18916" y="14248"/>
                  </a:cubicBezTo>
                  <a:cubicBezTo>
                    <a:pt x="18981" y="13969"/>
                    <a:pt x="18689" y="13482"/>
                    <a:pt x="18527" y="13156"/>
                  </a:cubicBezTo>
                  <a:cubicBezTo>
                    <a:pt x="18365" y="12855"/>
                    <a:pt x="18138" y="12460"/>
                    <a:pt x="17943" y="12320"/>
                  </a:cubicBezTo>
                  <a:cubicBezTo>
                    <a:pt x="17748" y="12181"/>
                    <a:pt x="17651" y="12251"/>
                    <a:pt x="17359" y="12320"/>
                  </a:cubicBezTo>
                  <a:cubicBezTo>
                    <a:pt x="17067" y="12390"/>
                    <a:pt x="16516" y="12576"/>
                    <a:pt x="16192" y="12738"/>
                  </a:cubicBezTo>
                  <a:cubicBezTo>
                    <a:pt x="15867" y="12901"/>
                    <a:pt x="15738" y="13180"/>
                    <a:pt x="15446" y="13319"/>
                  </a:cubicBezTo>
                  <a:cubicBezTo>
                    <a:pt x="15121" y="13458"/>
                    <a:pt x="14700" y="13737"/>
                    <a:pt x="14440" y="13575"/>
                  </a:cubicBezTo>
                  <a:cubicBezTo>
                    <a:pt x="14148" y="13412"/>
                    <a:pt x="13986" y="12669"/>
                    <a:pt x="13824" y="12320"/>
                  </a:cubicBezTo>
                  <a:cubicBezTo>
                    <a:pt x="13662" y="11972"/>
                    <a:pt x="13759" y="11600"/>
                    <a:pt x="13500" y="11507"/>
                  </a:cubicBezTo>
                  <a:cubicBezTo>
                    <a:pt x="13273" y="11391"/>
                    <a:pt x="12721" y="11670"/>
                    <a:pt x="12397" y="11763"/>
                  </a:cubicBezTo>
                  <a:cubicBezTo>
                    <a:pt x="12073" y="11856"/>
                    <a:pt x="11846" y="11995"/>
                    <a:pt x="11586" y="12088"/>
                  </a:cubicBezTo>
                  <a:cubicBezTo>
                    <a:pt x="11359" y="12181"/>
                    <a:pt x="11035" y="12158"/>
                    <a:pt x="10938" y="12320"/>
                  </a:cubicBezTo>
                  <a:cubicBezTo>
                    <a:pt x="10808" y="12506"/>
                    <a:pt x="10840" y="12738"/>
                    <a:pt x="10938" y="13156"/>
                  </a:cubicBezTo>
                  <a:cubicBezTo>
                    <a:pt x="11002" y="13575"/>
                    <a:pt x="11619" y="14457"/>
                    <a:pt x="11489" y="14829"/>
                  </a:cubicBezTo>
                  <a:cubicBezTo>
                    <a:pt x="11424" y="15224"/>
                    <a:pt x="10775" y="15200"/>
                    <a:pt x="10289" y="15456"/>
                  </a:cubicBezTo>
                  <a:cubicBezTo>
                    <a:pt x="9802" y="15688"/>
                    <a:pt x="8797" y="15897"/>
                    <a:pt x="8602" y="16292"/>
                  </a:cubicBezTo>
                  <a:cubicBezTo>
                    <a:pt x="8440" y="16687"/>
                    <a:pt x="8992" y="17453"/>
                    <a:pt x="9186" y="17778"/>
                  </a:cubicBezTo>
                  <a:cubicBezTo>
                    <a:pt x="9348" y="18104"/>
                    <a:pt x="9381" y="18220"/>
                    <a:pt x="9738" y="18196"/>
                  </a:cubicBezTo>
                  <a:cubicBezTo>
                    <a:pt x="10127" y="18173"/>
                    <a:pt x="10840" y="17802"/>
                    <a:pt x="11359" y="17662"/>
                  </a:cubicBezTo>
                  <a:cubicBezTo>
                    <a:pt x="11846" y="17523"/>
                    <a:pt x="12397" y="17175"/>
                    <a:pt x="12657" y="17337"/>
                  </a:cubicBezTo>
                  <a:cubicBezTo>
                    <a:pt x="12948" y="17523"/>
                    <a:pt x="13078" y="18196"/>
                    <a:pt x="13013" y="18684"/>
                  </a:cubicBezTo>
                  <a:cubicBezTo>
                    <a:pt x="12948" y="19172"/>
                    <a:pt x="12786" y="19846"/>
                    <a:pt x="12397" y="20287"/>
                  </a:cubicBezTo>
                  <a:cubicBezTo>
                    <a:pt x="12008" y="20751"/>
                    <a:pt x="11424" y="21262"/>
                    <a:pt x="10678" y="21402"/>
                  </a:cubicBezTo>
                  <a:cubicBezTo>
                    <a:pt x="9932" y="21541"/>
                    <a:pt x="8927" y="21471"/>
                    <a:pt x="7986" y="21123"/>
                  </a:cubicBezTo>
                  <a:cubicBezTo>
                    <a:pt x="7078" y="20798"/>
                    <a:pt x="5846" y="20078"/>
                    <a:pt x="5067" y="19451"/>
                  </a:cubicBezTo>
                  <a:cubicBezTo>
                    <a:pt x="4289" y="18824"/>
                    <a:pt x="3835" y="18127"/>
                    <a:pt x="3316" y="17337"/>
                  </a:cubicBezTo>
                  <a:cubicBezTo>
                    <a:pt x="2797" y="16571"/>
                    <a:pt x="2213" y="15665"/>
                    <a:pt x="1857" y="14736"/>
                  </a:cubicBezTo>
                  <a:cubicBezTo>
                    <a:pt x="1500" y="13830"/>
                    <a:pt x="1467" y="12646"/>
                    <a:pt x="1240" y="11856"/>
                  </a:cubicBezTo>
                  <a:cubicBezTo>
                    <a:pt x="1013" y="11066"/>
                    <a:pt x="721" y="10369"/>
                    <a:pt x="527" y="9951"/>
                  </a:cubicBezTo>
                  <a:cubicBezTo>
                    <a:pt x="300" y="9510"/>
                    <a:pt x="-57" y="9510"/>
                    <a:pt x="8" y="9278"/>
                  </a:cubicBezTo>
                  <a:cubicBezTo>
                    <a:pt x="73" y="9046"/>
                    <a:pt x="105" y="9231"/>
                    <a:pt x="916" y="8488"/>
                  </a:cubicBezTo>
                  <a:cubicBezTo>
                    <a:pt x="1759" y="7745"/>
                    <a:pt x="3608" y="5956"/>
                    <a:pt x="5067" y="4772"/>
                  </a:cubicBezTo>
                  <a:cubicBezTo>
                    <a:pt x="6527" y="3611"/>
                    <a:pt x="8375" y="2194"/>
                    <a:pt x="9738" y="1404"/>
                  </a:cubicBezTo>
                  <a:cubicBezTo>
                    <a:pt x="11132" y="661"/>
                    <a:pt x="12300" y="406"/>
                    <a:pt x="13273" y="173"/>
                  </a:cubicBezTo>
                  <a:cubicBezTo>
                    <a:pt x="14246" y="-59"/>
                    <a:pt x="14862" y="-13"/>
                    <a:pt x="15543" y="57"/>
                  </a:cubicBezTo>
                </a:path>
              </a:pathLst>
            </a:custGeom>
            <a:solidFill>
              <a:srgbClr val="143972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31" name="Group 40"/>
          <p:cNvGrpSpPr/>
          <p:nvPr/>
        </p:nvGrpSpPr>
        <p:grpSpPr>
          <a:xfrm>
            <a:off x="20190637" y="474026"/>
            <a:ext cx="594101" cy="340932"/>
            <a:chOff x="0" y="0"/>
            <a:chExt cx="594100" cy="340931"/>
          </a:xfrm>
        </p:grpSpPr>
        <p:sp>
          <p:nvSpPr>
            <p:cNvPr id="29" name="Freeform 41"/>
            <p:cNvSpPr/>
            <p:nvPr/>
          </p:nvSpPr>
          <p:spPr>
            <a:xfrm>
              <a:off x="381" y="101"/>
              <a:ext cx="593720" cy="34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63" extrusionOk="0">
                  <a:moveTo>
                    <a:pt x="325" y="6889"/>
                  </a:moveTo>
                  <a:cubicBezTo>
                    <a:pt x="121" y="7523"/>
                    <a:pt x="-58" y="8090"/>
                    <a:pt x="19" y="8908"/>
                  </a:cubicBezTo>
                  <a:cubicBezTo>
                    <a:pt x="108" y="9708"/>
                    <a:pt x="363" y="10826"/>
                    <a:pt x="797" y="11726"/>
                  </a:cubicBezTo>
                  <a:cubicBezTo>
                    <a:pt x="1219" y="12627"/>
                    <a:pt x="1780" y="13394"/>
                    <a:pt x="2585" y="14312"/>
                  </a:cubicBezTo>
                  <a:cubicBezTo>
                    <a:pt x="3402" y="15229"/>
                    <a:pt x="4627" y="16330"/>
                    <a:pt x="5699" y="17214"/>
                  </a:cubicBezTo>
                  <a:cubicBezTo>
                    <a:pt x="6772" y="18098"/>
                    <a:pt x="7997" y="18999"/>
                    <a:pt x="9006" y="19649"/>
                  </a:cubicBezTo>
                  <a:cubicBezTo>
                    <a:pt x="10027" y="20300"/>
                    <a:pt x="10946" y="20767"/>
                    <a:pt x="11789" y="21067"/>
                  </a:cubicBezTo>
                  <a:cubicBezTo>
                    <a:pt x="12631" y="21367"/>
                    <a:pt x="13410" y="21534"/>
                    <a:pt x="14048" y="21434"/>
                  </a:cubicBezTo>
                  <a:cubicBezTo>
                    <a:pt x="14674" y="21351"/>
                    <a:pt x="15274" y="20900"/>
                    <a:pt x="15542" y="20483"/>
                  </a:cubicBezTo>
                  <a:cubicBezTo>
                    <a:pt x="15823" y="20050"/>
                    <a:pt x="15785" y="19316"/>
                    <a:pt x="15657" y="18832"/>
                  </a:cubicBezTo>
                  <a:cubicBezTo>
                    <a:pt x="15529" y="18332"/>
                    <a:pt x="14968" y="17798"/>
                    <a:pt x="14763" y="17531"/>
                  </a:cubicBezTo>
                  <a:cubicBezTo>
                    <a:pt x="14546" y="17281"/>
                    <a:pt x="14546" y="17281"/>
                    <a:pt x="14380" y="17264"/>
                  </a:cubicBezTo>
                  <a:cubicBezTo>
                    <a:pt x="14227" y="17247"/>
                    <a:pt x="14138" y="17297"/>
                    <a:pt x="13819" y="17481"/>
                  </a:cubicBezTo>
                  <a:cubicBezTo>
                    <a:pt x="13487" y="17664"/>
                    <a:pt x="12823" y="18165"/>
                    <a:pt x="12453" y="18382"/>
                  </a:cubicBezTo>
                  <a:cubicBezTo>
                    <a:pt x="12082" y="18598"/>
                    <a:pt x="11878" y="18899"/>
                    <a:pt x="11610" y="18782"/>
                  </a:cubicBezTo>
                  <a:cubicBezTo>
                    <a:pt x="11329" y="18682"/>
                    <a:pt x="11010" y="18115"/>
                    <a:pt x="10780" y="17781"/>
                  </a:cubicBezTo>
                  <a:cubicBezTo>
                    <a:pt x="10551" y="17448"/>
                    <a:pt x="10295" y="17014"/>
                    <a:pt x="10244" y="16764"/>
                  </a:cubicBezTo>
                  <a:cubicBezTo>
                    <a:pt x="10193" y="16513"/>
                    <a:pt x="10282" y="16480"/>
                    <a:pt x="10448" y="16280"/>
                  </a:cubicBezTo>
                  <a:cubicBezTo>
                    <a:pt x="10627" y="16080"/>
                    <a:pt x="10985" y="15746"/>
                    <a:pt x="11240" y="15579"/>
                  </a:cubicBezTo>
                  <a:cubicBezTo>
                    <a:pt x="11508" y="15429"/>
                    <a:pt x="11789" y="15496"/>
                    <a:pt x="12006" y="15346"/>
                  </a:cubicBezTo>
                  <a:cubicBezTo>
                    <a:pt x="12236" y="15179"/>
                    <a:pt x="12644" y="15012"/>
                    <a:pt x="12593" y="14679"/>
                  </a:cubicBezTo>
                  <a:cubicBezTo>
                    <a:pt x="12542" y="14345"/>
                    <a:pt x="11942" y="13728"/>
                    <a:pt x="11699" y="13378"/>
                  </a:cubicBezTo>
                  <a:cubicBezTo>
                    <a:pt x="11457" y="13027"/>
                    <a:pt x="11087" y="12844"/>
                    <a:pt x="11087" y="12577"/>
                  </a:cubicBezTo>
                  <a:cubicBezTo>
                    <a:pt x="11099" y="12327"/>
                    <a:pt x="11533" y="12043"/>
                    <a:pt x="11725" y="11827"/>
                  </a:cubicBezTo>
                  <a:cubicBezTo>
                    <a:pt x="11916" y="11626"/>
                    <a:pt x="12121" y="11526"/>
                    <a:pt x="12287" y="11376"/>
                  </a:cubicBezTo>
                  <a:cubicBezTo>
                    <a:pt x="12453" y="11226"/>
                    <a:pt x="12529" y="10959"/>
                    <a:pt x="12733" y="10976"/>
                  </a:cubicBezTo>
                  <a:cubicBezTo>
                    <a:pt x="12925" y="10993"/>
                    <a:pt x="13142" y="11176"/>
                    <a:pt x="13474" y="11526"/>
                  </a:cubicBezTo>
                  <a:cubicBezTo>
                    <a:pt x="13806" y="11860"/>
                    <a:pt x="14368" y="12911"/>
                    <a:pt x="14738" y="13077"/>
                  </a:cubicBezTo>
                  <a:cubicBezTo>
                    <a:pt x="15108" y="13228"/>
                    <a:pt x="15312" y="12711"/>
                    <a:pt x="15695" y="12477"/>
                  </a:cubicBezTo>
                  <a:cubicBezTo>
                    <a:pt x="16078" y="12227"/>
                    <a:pt x="16627" y="11543"/>
                    <a:pt x="17036" y="11643"/>
                  </a:cubicBezTo>
                  <a:cubicBezTo>
                    <a:pt x="17444" y="11743"/>
                    <a:pt x="17929" y="12694"/>
                    <a:pt x="18146" y="13044"/>
                  </a:cubicBezTo>
                  <a:cubicBezTo>
                    <a:pt x="18351" y="13394"/>
                    <a:pt x="18440" y="13511"/>
                    <a:pt x="18299" y="13795"/>
                  </a:cubicBezTo>
                  <a:cubicBezTo>
                    <a:pt x="18159" y="14078"/>
                    <a:pt x="17572" y="14462"/>
                    <a:pt x="17278" y="14762"/>
                  </a:cubicBezTo>
                  <a:cubicBezTo>
                    <a:pt x="16972" y="15079"/>
                    <a:pt x="16487" y="15313"/>
                    <a:pt x="16525" y="15663"/>
                  </a:cubicBezTo>
                  <a:cubicBezTo>
                    <a:pt x="16576" y="15996"/>
                    <a:pt x="17138" y="16530"/>
                    <a:pt x="17585" y="16797"/>
                  </a:cubicBezTo>
                  <a:cubicBezTo>
                    <a:pt x="18031" y="17081"/>
                    <a:pt x="18670" y="17347"/>
                    <a:pt x="19206" y="17314"/>
                  </a:cubicBezTo>
                  <a:cubicBezTo>
                    <a:pt x="19742" y="17297"/>
                    <a:pt x="20406" y="17131"/>
                    <a:pt x="20789" y="16614"/>
                  </a:cubicBezTo>
                  <a:cubicBezTo>
                    <a:pt x="21172" y="16096"/>
                    <a:pt x="21453" y="15212"/>
                    <a:pt x="21504" y="14245"/>
                  </a:cubicBezTo>
                  <a:cubicBezTo>
                    <a:pt x="21542" y="13261"/>
                    <a:pt x="21338" y="11793"/>
                    <a:pt x="21057" y="10742"/>
                  </a:cubicBezTo>
                  <a:cubicBezTo>
                    <a:pt x="20789" y="9708"/>
                    <a:pt x="20342" y="8891"/>
                    <a:pt x="19844" y="7940"/>
                  </a:cubicBezTo>
                  <a:cubicBezTo>
                    <a:pt x="19333" y="7006"/>
                    <a:pt x="18746" y="5955"/>
                    <a:pt x="18057" y="5071"/>
                  </a:cubicBezTo>
                  <a:cubicBezTo>
                    <a:pt x="17380" y="4204"/>
                    <a:pt x="16372" y="3403"/>
                    <a:pt x="15746" y="2703"/>
                  </a:cubicBezTo>
                  <a:cubicBezTo>
                    <a:pt x="15121" y="2019"/>
                    <a:pt x="14623" y="1318"/>
                    <a:pt x="14329" y="868"/>
                  </a:cubicBezTo>
                  <a:cubicBezTo>
                    <a:pt x="14023" y="434"/>
                    <a:pt x="14151" y="134"/>
                    <a:pt x="13921" y="34"/>
                  </a:cubicBezTo>
                  <a:cubicBezTo>
                    <a:pt x="13691" y="-66"/>
                    <a:pt x="13844" y="67"/>
                    <a:pt x="12899" y="284"/>
                  </a:cubicBezTo>
                  <a:cubicBezTo>
                    <a:pt x="11942" y="484"/>
                    <a:pt x="9733" y="835"/>
                    <a:pt x="8176" y="1302"/>
                  </a:cubicBezTo>
                  <a:cubicBezTo>
                    <a:pt x="6631" y="1752"/>
                    <a:pt x="4729" y="2369"/>
                    <a:pt x="3580" y="2986"/>
                  </a:cubicBezTo>
                  <a:cubicBezTo>
                    <a:pt x="2419" y="3620"/>
                    <a:pt x="1780" y="4421"/>
                    <a:pt x="1231" y="5071"/>
                  </a:cubicBezTo>
                  <a:cubicBezTo>
                    <a:pt x="682" y="5722"/>
                    <a:pt x="504" y="6289"/>
                    <a:pt x="325" y="6889"/>
                  </a:cubicBezTo>
                </a:path>
              </a:pathLst>
            </a:custGeom>
            <a:solidFill>
              <a:srgbClr val="81BFE8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30" name="Freeform 42"/>
            <p:cNvSpPr/>
            <p:nvPr/>
          </p:nvSpPr>
          <p:spPr>
            <a:xfrm>
              <a:off x="-1" y="0"/>
              <a:ext cx="593938" cy="3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76" extrusionOk="0">
                  <a:moveTo>
                    <a:pt x="323" y="6880"/>
                  </a:moveTo>
                  <a:cubicBezTo>
                    <a:pt x="116" y="7541"/>
                    <a:pt x="-68" y="8081"/>
                    <a:pt x="24" y="8922"/>
                  </a:cubicBezTo>
                  <a:cubicBezTo>
                    <a:pt x="116" y="9704"/>
                    <a:pt x="369" y="10845"/>
                    <a:pt x="805" y="11746"/>
                  </a:cubicBezTo>
                  <a:cubicBezTo>
                    <a:pt x="1219" y="12648"/>
                    <a:pt x="1770" y="13399"/>
                    <a:pt x="2575" y="14330"/>
                  </a:cubicBezTo>
                  <a:cubicBezTo>
                    <a:pt x="3402" y="15231"/>
                    <a:pt x="4620" y="16343"/>
                    <a:pt x="5700" y="17214"/>
                  </a:cubicBezTo>
                  <a:cubicBezTo>
                    <a:pt x="6780" y="18115"/>
                    <a:pt x="7998" y="19016"/>
                    <a:pt x="9009" y="19647"/>
                  </a:cubicBezTo>
                  <a:cubicBezTo>
                    <a:pt x="10020" y="20308"/>
                    <a:pt x="10939" y="20789"/>
                    <a:pt x="11789" y="21089"/>
                  </a:cubicBezTo>
                  <a:cubicBezTo>
                    <a:pt x="12616" y="21390"/>
                    <a:pt x="13398" y="21540"/>
                    <a:pt x="14041" y="21450"/>
                  </a:cubicBezTo>
                  <a:cubicBezTo>
                    <a:pt x="14661" y="21360"/>
                    <a:pt x="15259" y="20909"/>
                    <a:pt x="15535" y="20489"/>
                  </a:cubicBezTo>
                  <a:cubicBezTo>
                    <a:pt x="15810" y="20068"/>
                    <a:pt x="15787" y="19317"/>
                    <a:pt x="15649" y="18836"/>
                  </a:cubicBezTo>
                  <a:cubicBezTo>
                    <a:pt x="15512" y="18356"/>
                    <a:pt x="14960" y="17815"/>
                    <a:pt x="14753" y="17544"/>
                  </a:cubicBezTo>
                  <a:cubicBezTo>
                    <a:pt x="14546" y="17304"/>
                    <a:pt x="14546" y="17304"/>
                    <a:pt x="14386" y="17274"/>
                  </a:cubicBezTo>
                  <a:cubicBezTo>
                    <a:pt x="14225" y="17244"/>
                    <a:pt x="14133" y="17304"/>
                    <a:pt x="13811" y="17484"/>
                  </a:cubicBezTo>
                  <a:cubicBezTo>
                    <a:pt x="13489" y="17665"/>
                    <a:pt x="12823" y="18175"/>
                    <a:pt x="12455" y="18386"/>
                  </a:cubicBezTo>
                  <a:cubicBezTo>
                    <a:pt x="12088" y="18596"/>
                    <a:pt x="11881" y="18896"/>
                    <a:pt x="11605" y="18806"/>
                  </a:cubicBezTo>
                  <a:cubicBezTo>
                    <a:pt x="11329" y="18686"/>
                    <a:pt x="11008" y="18115"/>
                    <a:pt x="10778" y="17785"/>
                  </a:cubicBezTo>
                  <a:cubicBezTo>
                    <a:pt x="10548" y="17454"/>
                    <a:pt x="10295" y="17034"/>
                    <a:pt x="10249" y="16763"/>
                  </a:cubicBezTo>
                  <a:cubicBezTo>
                    <a:pt x="10181" y="16523"/>
                    <a:pt x="10272" y="16493"/>
                    <a:pt x="10433" y="16283"/>
                  </a:cubicBezTo>
                  <a:cubicBezTo>
                    <a:pt x="10617" y="16102"/>
                    <a:pt x="10985" y="15742"/>
                    <a:pt x="11238" y="15592"/>
                  </a:cubicBezTo>
                  <a:cubicBezTo>
                    <a:pt x="11513" y="15442"/>
                    <a:pt x="11789" y="15502"/>
                    <a:pt x="11996" y="15351"/>
                  </a:cubicBezTo>
                  <a:cubicBezTo>
                    <a:pt x="12226" y="15201"/>
                    <a:pt x="12639" y="15021"/>
                    <a:pt x="12593" y="14690"/>
                  </a:cubicBezTo>
                  <a:cubicBezTo>
                    <a:pt x="12547" y="14360"/>
                    <a:pt x="11927" y="13729"/>
                    <a:pt x="11697" y="13399"/>
                  </a:cubicBezTo>
                  <a:cubicBezTo>
                    <a:pt x="11444" y="13038"/>
                    <a:pt x="11077" y="12858"/>
                    <a:pt x="11077" y="12588"/>
                  </a:cubicBezTo>
                  <a:cubicBezTo>
                    <a:pt x="11100" y="12347"/>
                    <a:pt x="11536" y="12047"/>
                    <a:pt x="11720" y="11837"/>
                  </a:cubicBezTo>
                  <a:cubicBezTo>
                    <a:pt x="11904" y="11626"/>
                    <a:pt x="12111" y="11536"/>
                    <a:pt x="12272" y="11386"/>
                  </a:cubicBezTo>
                  <a:cubicBezTo>
                    <a:pt x="12455" y="11236"/>
                    <a:pt x="12524" y="10965"/>
                    <a:pt x="12731" y="10995"/>
                  </a:cubicBezTo>
                  <a:cubicBezTo>
                    <a:pt x="12915" y="10995"/>
                    <a:pt x="13145" y="11176"/>
                    <a:pt x="13466" y="11536"/>
                  </a:cubicBezTo>
                  <a:cubicBezTo>
                    <a:pt x="13811" y="11867"/>
                    <a:pt x="14363" y="12918"/>
                    <a:pt x="14730" y="13098"/>
                  </a:cubicBezTo>
                  <a:cubicBezTo>
                    <a:pt x="15098" y="13248"/>
                    <a:pt x="15305" y="12708"/>
                    <a:pt x="15695" y="12497"/>
                  </a:cubicBezTo>
                  <a:cubicBezTo>
                    <a:pt x="16063" y="12227"/>
                    <a:pt x="16615" y="11536"/>
                    <a:pt x="17028" y="11656"/>
                  </a:cubicBezTo>
                  <a:cubicBezTo>
                    <a:pt x="17442" y="11746"/>
                    <a:pt x="17924" y="12708"/>
                    <a:pt x="18131" y="13038"/>
                  </a:cubicBezTo>
                  <a:cubicBezTo>
                    <a:pt x="18338" y="13399"/>
                    <a:pt x="18430" y="13519"/>
                    <a:pt x="18292" y="13789"/>
                  </a:cubicBezTo>
                  <a:cubicBezTo>
                    <a:pt x="18154" y="14090"/>
                    <a:pt x="17557" y="14480"/>
                    <a:pt x="17281" y="14781"/>
                  </a:cubicBezTo>
                  <a:cubicBezTo>
                    <a:pt x="16959" y="15081"/>
                    <a:pt x="16477" y="15321"/>
                    <a:pt x="16523" y="15682"/>
                  </a:cubicBezTo>
                  <a:cubicBezTo>
                    <a:pt x="16569" y="16012"/>
                    <a:pt x="17120" y="16553"/>
                    <a:pt x="17580" y="16793"/>
                  </a:cubicBezTo>
                  <a:cubicBezTo>
                    <a:pt x="18016" y="17094"/>
                    <a:pt x="18660" y="17364"/>
                    <a:pt x="19188" y="17334"/>
                  </a:cubicBezTo>
                  <a:cubicBezTo>
                    <a:pt x="19740" y="17304"/>
                    <a:pt x="20406" y="17154"/>
                    <a:pt x="20774" y="16613"/>
                  </a:cubicBezTo>
                  <a:cubicBezTo>
                    <a:pt x="21164" y="16102"/>
                    <a:pt x="21440" y="15231"/>
                    <a:pt x="21486" y="14240"/>
                  </a:cubicBezTo>
                  <a:cubicBezTo>
                    <a:pt x="21532" y="13279"/>
                    <a:pt x="21325" y="11806"/>
                    <a:pt x="21049" y="10755"/>
                  </a:cubicBezTo>
                  <a:cubicBezTo>
                    <a:pt x="20774" y="9704"/>
                    <a:pt x="20337" y="8892"/>
                    <a:pt x="19832" y="7931"/>
                  </a:cubicBezTo>
                  <a:cubicBezTo>
                    <a:pt x="19326" y="7000"/>
                    <a:pt x="18729" y="5948"/>
                    <a:pt x="18039" y="5077"/>
                  </a:cubicBezTo>
                  <a:cubicBezTo>
                    <a:pt x="17373" y="4206"/>
                    <a:pt x="16362" y="3395"/>
                    <a:pt x="15741" y="2704"/>
                  </a:cubicBezTo>
                  <a:cubicBezTo>
                    <a:pt x="15121" y="2013"/>
                    <a:pt x="14615" y="1322"/>
                    <a:pt x="14317" y="871"/>
                  </a:cubicBezTo>
                  <a:cubicBezTo>
                    <a:pt x="14018" y="421"/>
                    <a:pt x="14156" y="120"/>
                    <a:pt x="13926" y="30"/>
                  </a:cubicBezTo>
                  <a:cubicBezTo>
                    <a:pt x="13696" y="-60"/>
                    <a:pt x="13834" y="60"/>
                    <a:pt x="12892" y="270"/>
                  </a:cubicBezTo>
                  <a:cubicBezTo>
                    <a:pt x="11927" y="481"/>
                    <a:pt x="9721" y="841"/>
                    <a:pt x="8181" y="1292"/>
                  </a:cubicBezTo>
                  <a:cubicBezTo>
                    <a:pt x="6619" y="1743"/>
                    <a:pt x="4735" y="2373"/>
                    <a:pt x="3586" y="2974"/>
                  </a:cubicBezTo>
                  <a:cubicBezTo>
                    <a:pt x="2414" y="3635"/>
                    <a:pt x="1770" y="4416"/>
                    <a:pt x="1242" y="5077"/>
                  </a:cubicBezTo>
                  <a:cubicBezTo>
                    <a:pt x="690" y="5738"/>
                    <a:pt x="506" y="6279"/>
                    <a:pt x="323" y="688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grpSp>
        <p:nvGrpSpPr>
          <p:cNvPr id="34" name="Group 43"/>
          <p:cNvGrpSpPr/>
          <p:nvPr/>
        </p:nvGrpSpPr>
        <p:grpSpPr>
          <a:xfrm>
            <a:off x="20190637" y="474026"/>
            <a:ext cx="594101" cy="340932"/>
            <a:chOff x="0" y="0"/>
            <a:chExt cx="594100" cy="340931"/>
          </a:xfrm>
        </p:grpSpPr>
        <p:sp>
          <p:nvSpPr>
            <p:cNvPr id="32" name="Freeform 44"/>
            <p:cNvSpPr/>
            <p:nvPr/>
          </p:nvSpPr>
          <p:spPr>
            <a:xfrm>
              <a:off x="381" y="101"/>
              <a:ext cx="593720" cy="34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63" extrusionOk="0">
                  <a:moveTo>
                    <a:pt x="325" y="6889"/>
                  </a:moveTo>
                  <a:cubicBezTo>
                    <a:pt x="121" y="7523"/>
                    <a:pt x="-58" y="8090"/>
                    <a:pt x="19" y="8908"/>
                  </a:cubicBezTo>
                  <a:cubicBezTo>
                    <a:pt x="108" y="9708"/>
                    <a:pt x="363" y="10826"/>
                    <a:pt x="797" y="11726"/>
                  </a:cubicBezTo>
                  <a:cubicBezTo>
                    <a:pt x="1219" y="12627"/>
                    <a:pt x="1780" y="13394"/>
                    <a:pt x="2585" y="14312"/>
                  </a:cubicBezTo>
                  <a:cubicBezTo>
                    <a:pt x="3402" y="15229"/>
                    <a:pt x="4627" y="16330"/>
                    <a:pt x="5699" y="17214"/>
                  </a:cubicBezTo>
                  <a:cubicBezTo>
                    <a:pt x="6772" y="18098"/>
                    <a:pt x="7997" y="18999"/>
                    <a:pt x="9006" y="19649"/>
                  </a:cubicBezTo>
                  <a:cubicBezTo>
                    <a:pt x="10027" y="20300"/>
                    <a:pt x="10946" y="20767"/>
                    <a:pt x="11789" y="21067"/>
                  </a:cubicBezTo>
                  <a:cubicBezTo>
                    <a:pt x="12631" y="21367"/>
                    <a:pt x="13410" y="21534"/>
                    <a:pt x="14048" y="21434"/>
                  </a:cubicBezTo>
                  <a:cubicBezTo>
                    <a:pt x="14674" y="21351"/>
                    <a:pt x="15274" y="20900"/>
                    <a:pt x="15542" y="20483"/>
                  </a:cubicBezTo>
                  <a:cubicBezTo>
                    <a:pt x="15823" y="20050"/>
                    <a:pt x="15785" y="19316"/>
                    <a:pt x="15657" y="18832"/>
                  </a:cubicBezTo>
                  <a:cubicBezTo>
                    <a:pt x="15529" y="18332"/>
                    <a:pt x="14968" y="17798"/>
                    <a:pt x="14763" y="17531"/>
                  </a:cubicBezTo>
                  <a:cubicBezTo>
                    <a:pt x="14546" y="17281"/>
                    <a:pt x="14546" y="17281"/>
                    <a:pt x="14380" y="17264"/>
                  </a:cubicBezTo>
                  <a:cubicBezTo>
                    <a:pt x="14227" y="17247"/>
                    <a:pt x="14138" y="17297"/>
                    <a:pt x="13819" y="17481"/>
                  </a:cubicBezTo>
                  <a:cubicBezTo>
                    <a:pt x="13487" y="17664"/>
                    <a:pt x="12823" y="18165"/>
                    <a:pt x="12453" y="18382"/>
                  </a:cubicBezTo>
                  <a:cubicBezTo>
                    <a:pt x="12082" y="18598"/>
                    <a:pt x="11878" y="18899"/>
                    <a:pt x="11610" y="18782"/>
                  </a:cubicBezTo>
                  <a:cubicBezTo>
                    <a:pt x="11329" y="18682"/>
                    <a:pt x="11010" y="18115"/>
                    <a:pt x="10780" y="17781"/>
                  </a:cubicBezTo>
                  <a:cubicBezTo>
                    <a:pt x="10551" y="17448"/>
                    <a:pt x="10295" y="17014"/>
                    <a:pt x="10244" y="16764"/>
                  </a:cubicBezTo>
                  <a:cubicBezTo>
                    <a:pt x="10193" y="16513"/>
                    <a:pt x="10282" y="16480"/>
                    <a:pt x="10448" y="16280"/>
                  </a:cubicBezTo>
                  <a:cubicBezTo>
                    <a:pt x="10627" y="16080"/>
                    <a:pt x="10985" y="15746"/>
                    <a:pt x="11240" y="15579"/>
                  </a:cubicBezTo>
                  <a:cubicBezTo>
                    <a:pt x="11508" y="15429"/>
                    <a:pt x="11789" y="15496"/>
                    <a:pt x="12006" y="15346"/>
                  </a:cubicBezTo>
                  <a:cubicBezTo>
                    <a:pt x="12236" y="15179"/>
                    <a:pt x="12644" y="15012"/>
                    <a:pt x="12593" y="14679"/>
                  </a:cubicBezTo>
                  <a:cubicBezTo>
                    <a:pt x="12542" y="14345"/>
                    <a:pt x="11942" y="13728"/>
                    <a:pt x="11699" y="13378"/>
                  </a:cubicBezTo>
                  <a:cubicBezTo>
                    <a:pt x="11457" y="13027"/>
                    <a:pt x="11087" y="12844"/>
                    <a:pt x="11087" y="12577"/>
                  </a:cubicBezTo>
                  <a:cubicBezTo>
                    <a:pt x="11099" y="12327"/>
                    <a:pt x="11533" y="12043"/>
                    <a:pt x="11725" y="11827"/>
                  </a:cubicBezTo>
                  <a:cubicBezTo>
                    <a:pt x="11916" y="11626"/>
                    <a:pt x="12121" y="11526"/>
                    <a:pt x="12287" y="11376"/>
                  </a:cubicBezTo>
                  <a:cubicBezTo>
                    <a:pt x="12453" y="11226"/>
                    <a:pt x="12529" y="10959"/>
                    <a:pt x="12733" y="10976"/>
                  </a:cubicBezTo>
                  <a:cubicBezTo>
                    <a:pt x="12925" y="10993"/>
                    <a:pt x="13142" y="11176"/>
                    <a:pt x="13474" y="11526"/>
                  </a:cubicBezTo>
                  <a:cubicBezTo>
                    <a:pt x="13806" y="11860"/>
                    <a:pt x="14368" y="12911"/>
                    <a:pt x="14738" y="13077"/>
                  </a:cubicBezTo>
                  <a:cubicBezTo>
                    <a:pt x="15108" y="13228"/>
                    <a:pt x="15312" y="12711"/>
                    <a:pt x="15695" y="12477"/>
                  </a:cubicBezTo>
                  <a:cubicBezTo>
                    <a:pt x="16078" y="12227"/>
                    <a:pt x="16627" y="11543"/>
                    <a:pt x="17036" y="11643"/>
                  </a:cubicBezTo>
                  <a:cubicBezTo>
                    <a:pt x="17444" y="11743"/>
                    <a:pt x="17929" y="12694"/>
                    <a:pt x="18146" y="13044"/>
                  </a:cubicBezTo>
                  <a:cubicBezTo>
                    <a:pt x="18351" y="13394"/>
                    <a:pt x="18440" y="13511"/>
                    <a:pt x="18299" y="13795"/>
                  </a:cubicBezTo>
                  <a:cubicBezTo>
                    <a:pt x="18159" y="14078"/>
                    <a:pt x="17572" y="14462"/>
                    <a:pt x="17278" y="14762"/>
                  </a:cubicBezTo>
                  <a:cubicBezTo>
                    <a:pt x="16972" y="15079"/>
                    <a:pt x="16487" y="15313"/>
                    <a:pt x="16525" y="15663"/>
                  </a:cubicBezTo>
                  <a:cubicBezTo>
                    <a:pt x="16576" y="15996"/>
                    <a:pt x="17138" y="16530"/>
                    <a:pt x="17585" y="16797"/>
                  </a:cubicBezTo>
                  <a:cubicBezTo>
                    <a:pt x="18031" y="17081"/>
                    <a:pt x="18670" y="17347"/>
                    <a:pt x="19206" y="17314"/>
                  </a:cubicBezTo>
                  <a:cubicBezTo>
                    <a:pt x="19742" y="17297"/>
                    <a:pt x="20406" y="17131"/>
                    <a:pt x="20789" y="16614"/>
                  </a:cubicBezTo>
                  <a:cubicBezTo>
                    <a:pt x="21172" y="16096"/>
                    <a:pt x="21453" y="15212"/>
                    <a:pt x="21504" y="14245"/>
                  </a:cubicBezTo>
                  <a:cubicBezTo>
                    <a:pt x="21542" y="13261"/>
                    <a:pt x="21338" y="11793"/>
                    <a:pt x="21057" y="10742"/>
                  </a:cubicBezTo>
                  <a:cubicBezTo>
                    <a:pt x="20789" y="9708"/>
                    <a:pt x="20342" y="8891"/>
                    <a:pt x="19844" y="7940"/>
                  </a:cubicBezTo>
                  <a:cubicBezTo>
                    <a:pt x="19333" y="7006"/>
                    <a:pt x="18746" y="5955"/>
                    <a:pt x="18057" y="5071"/>
                  </a:cubicBezTo>
                  <a:cubicBezTo>
                    <a:pt x="17380" y="4204"/>
                    <a:pt x="16372" y="3403"/>
                    <a:pt x="15746" y="2703"/>
                  </a:cubicBezTo>
                  <a:cubicBezTo>
                    <a:pt x="15121" y="2019"/>
                    <a:pt x="14623" y="1318"/>
                    <a:pt x="14329" y="868"/>
                  </a:cubicBezTo>
                  <a:cubicBezTo>
                    <a:pt x="14023" y="434"/>
                    <a:pt x="14151" y="134"/>
                    <a:pt x="13921" y="34"/>
                  </a:cubicBezTo>
                  <a:cubicBezTo>
                    <a:pt x="13691" y="-66"/>
                    <a:pt x="13844" y="67"/>
                    <a:pt x="12899" y="284"/>
                  </a:cubicBezTo>
                  <a:cubicBezTo>
                    <a:pt x="11942" y="484"/>
                    <a:pt x="9733" y="835"/>
                    <a:pt x="8176" y="1302"/>
                  </a:cubicBezTo>
                  <a:cubicBezTo>
                    <a:pt x="6631" y="1752"/>
                    <a:pt x="4729" y="2369"/>
                    <a:pt x="3580" y="2986"/>
                  </a:cubicBezTo>
                  <a:cubicBezTo>
                    <a:pt x="2419" y="3620"/>
                    <a:pt x="1780" y="4421"/>
                    <a:pt x="1231" y="5071"/>
                  </a:cubicBezTo>
                  <a:cubicBezTo>
                    <a:pt x="682" y="5722"/>
                    <a:pt x="504" y="6289"/>
                    <a:pt x="325" y="6889"/>
                  </a:cubicBezTo>
                </a:path>
              </a:pathLst>
            </a:custGeom>
            <a:solidFill>
              <a:srgbClr val="133167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  <p:sp>
          <p:nvSpPr>
            <p:cNvPr id="33" name="Freeform 45"/>
            <p:cNvSpPr/>
            <p:nvPr/>
          </p:nvSpPr>
          <p:spPr>
            <a:xfrm>
              <a:off x="-1" y="0"/>
              <a:ext cx="593938" cy="3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76" extrusionOk="0">
                  <a:moveTo>
                    <a:pt x="323" y="6880"/>
                  </a:moveTo>
                  <a:cubicBezTo>
                    <a:pt x="116" y="7541"/>
                    <a:pt x="-68" y="8081"/>
                    <a:pt x="24" y="8922"/>
                  </a:cubicBezTo>
                  <a:cubicBezTo>
                    <a:pt x="116" y="9704"/>
                    <a:pt x="369" y="10845"/>
                    <a:pt x="805" y="11746"/>
                  </a:cubicBezTo>
                  <a:cubicBezTo>
                    <a:pt x="1219" y="12648"/>
                    <a:pt x="1770" y="13399"/>
                    <a:pt x="2575" y="14330"/>
                  </a:cubicBezTo>
                  <a:cubicBezTo>
                    <a:pt x="3402" y="15231"/>
                    <a:pt x="4620" y="16343"/>
                    <a:pt x="5700" y="17214"/>
                  </a:cubicBezTo>
                  <a:cubicBezTo>
                    <a:pt x="6780" y="18115"/>
                    <a:pt x="7998" y="19016"/>
                    <a:pt x="9009" y="19647"/>
                  </a:cubicBezTo>
                  <a:cubicBezTo>
                    <a:pt x="10020" y="20308"/>
                    <a:pt x="10939" y="20789"/>
                    <a:pt x="11789" y="21089"/>
                  </a:cubicBezTo>
                  <a:cubicBezTo>
                    <a:pt x="12616" y="21390"/>
                    <a:pt x="13398" y="21540"/>
                    <a:pt x="14041" y="21450"/>
                  </a:cubicBezTo>
                  <a:cubicBezTo>
                    <a:pt x="14661" y="21360"/>
                    <a:pt x="15259" y="20909"/>
                    <a:pt x="15535" y="20489"/>
                  </a:cubicBezTo>
                  <a:cubicBezTo>
                    <a:pt x="15810" y="20068"/>
                    <a:pt x="15787" y="19317"/>
                    <a:pt x="15649" y="18836"/>
                  </a:cubicBezTo>
                  <a:cubicBezTo>
                    <a:pt x="15512" y="18356"/>
                    <a:pt x="14960" y="17815"/>
                    <a:pt x="14753" y="17544"/>
                  </a:cubicBezTo>
                  <a:cubicBezTo>
                    <a:pt x="14546" y="17304"/>
                    <a:pt x="14546" y="17304"/>
                    <a:pt x="14386" y="17274"/>
                  </a:cubicBezTo>
                  <a:cubicBezTo>
                    <a:pt x="14225" y="17244"/>
                    <a:pt x="14133" y="17304"/>
                    <a:pt x="13811" y="17484"/>
                  </a:cubicBezTo>
                  <a:cubicBezTo>
                    <a:pt x="13489" y="17665"/>
                    <a:pt x="12823" y="18175"/>
                    <a:pt x="12455" y="18386"/>
                  </a:cubicBezTo>
                  <a:cubicBezTo>
                    <a:pt x="12088" y="18596"/>
                    <a:pt x="11881" y="18896"/>
                    <a:pt x="11605" y="18806"/>
                  </a:cubicBezTo>
                  <a:cubicBezTo>
                    <a:pt x="11329" y="18686"/>
                    <a:pt x="11008" y="18115"/>
                    <a:pt x="10778" y="17785"/>
                  </a:cubicBezTo>
                  <a:cubicBezTo>
                    <a:pt x="10548" y="17454"/>
                    <a:pt x="10295" y="17034"/>
                    <a:pt x="10249" y="16763"/>
                  </a:cubicBezTo>
                  <a:cubicBezTo>
                    <a:pt x="10181" y="16523"/>
                    <a:pt x="10272" y="16493"/>
                    <a:pt x="10433" y="16283"/>
                  </a:cubicBezTo>
                  <a:cubicBezTo>
                    <a:pt x="10617" y="16102"/>
                    <a:pt x="10985" y="15742"/>
                    <a:pt x="11238" y="15592"/>
                  </a:cubicBezTo>
                  <a:cubicBezTo>
                    <a:pt x="11513" y="15442"/>
                    <a:pt x="11789" y="15502"/>
                    <a:pt x="11996" y="15351"/>
                  </a:cubicBezTo>
                  <a:cubicBezTo>
                    <a:pt x="12226" y="15201"/>
                    <a:pt x="12639" y="15021"/>
                    <a:pt x="12593" y="14690"/>
                  </a:cubicBezTo>
                  <a:cubicBezTo>
                    <a:pt x="12547" y="14360"/>
                    <a:pt x="11927" y="13729"/>
                    <a:pt x="11697" y="13399"/>
                  </a:cubicBezTo>
                  <a:cubicBezTo>
                    <a:pt x="11444" y="13038"/>
                    <a:pt x="11077" y="12858"/>
                    <a:pt x="11077" y="12588"/>
                  </a:cubicBezTo>
                  <a:cubicBezTo>
                    <a:pt x="11100" y="12347"/>
                    <a:pt x="11536" y="12047"/>
                    <a:pt x="11720" y="11837"/>
                  </a:cubicBezTo>
                  <a:cubicBezTo>
                    <a:pt x="11904" y="11626"/>
                    <a:pt x="12111" y="11536"/>
                    <a:pt x="12272" y="11386"/>
                  </a:cubicBezTo>
                  <a:cubicBezTo>
                    <a:pt x="12455" y="11236"/>
                    <a:pt x="12524" y="10965"/>
                    <a:pt x="12731" y="10995"/>
                  </a:cubicBezTo>
                  <a:cubicBezTo>
                    <a:pt x="12915" y="10995"/>
                    <a:pt x="13145" y="11176"/>
                    <a:pt x="13466" y="11536"/>
                  </a:cubicBezTo>
                  <a:cubicBezTo>
                    <a:pt x="13811" y="11867"/>
                    <a:pt x="14363" y="12918"/>
                    <a:pt x="14730" y="13098"/>
                  </a:cubicBezTo>
                  <a:cubicBezTo>
                    <a:pt x="15098" y="13248"/>
                    <a:pt x="15305" y="12708"/>
                    <a:pt x="15695" y="12497"/>
                  </a:cubicBezTo>
                  <a:cubicBezTo>
                    <a:pt x="16063" y="12227"/>
                    <a:pt x="16615" y="11536"/>
                    <a:pt x="17028" y="11656"/>
                  </a:cubicBezTo>
                  <a:cubicBezTo>
                    <a:pt x="17442" y="11746"/>
                    <a:pt x="17924" y="12708"/>
                    <a:pt x="18131" y="13038"/>
                  </a:cubicBezTo>
                  <a:cubicBezTo>
                    <a:pt x="18338" y="13399"/>
                    <a:pt x="18430" y="13519"/>
                    <a:pt x="18292" y="13789"/>
                  </a:cubicBezTo>
                  <a:cubicBezTo>
                    <a:pt x="18154" y="14090"/>
                    <a:pt x="17557" y="14480"/>
                    <a:pt x="17281" y="14781"/>
                  </a:cubicBezTo>
                  <a:cubicBezTo>
                    <a:pt x="16959" y="15081"/>
                    <a:pt x="16477" y="15321"/>
                    <a:pt x="16523" y="15682"/>
                  </a:cubicBezTo>
                  <a:cubicBezTo>
                    <a:pt x="16569" y="16012"/>
                    <a:pt x="17120" y="16553"/>
                    <a:pt x="17580" y="16793"/>
                  </a:cubicBezTo>
                  <a:cubicBezTo>
                    <a:pt x="18016" y="17094"/>
                    <a:pt x="18660" y="17364"/>
                    <a:pt x="19188" y="17334"/>
                  </a:cubicBezTo>
                  <a:cubicBezTo>
                    <a:pt x="19740" y="17304"/>
                    <a:pt x="20406" y="17154"/>
                    <a:pt x="20774" y="16613"/>
                  </a:cubicBezTo>
                  <a:cubicBezTo>
                    <a:pt x="21164" y="16102"/>
                    <a:pt x="21440" y="15231"/>
                    <a:pt x="21486" y="14240"/>
                  </a:cubicBezTo>
                  <a:cubicBezTo>
                    <a:pt x="21532" y="13279"/>
                    <a:pt x="21325" y="11806"/>
                    <a:pt x="21049" y="10755"/>
                  </a:cubicBezTo>
                  <a:cubicBezTo>
                    <a:pt x="20774" y="9704"/>
                    <a:pt x="20337" y="8892"/>
                    <a:pt x="19832" y="7931"/>
                  </a:cubicBezTo>
                  <a:cubicBezTo>
                    <a:pt x="19326" y="7000"/>
                    <a:pt x="18729" y="5948"/>
                    <a:pt x="18039" y="5077"/>
                  </a:cubicBezTo>
                  <a:cubicBezTo>
                    <a:pt x="17373" y="4206"/>
                    <a:pt x="16362" y="3395"/>
                    <a:pt x="15741" y="2704"/>
                  </a:cubicBezTo>
                  <a:cubicBezTo>
                    <a:pt x="15121" y="2013"/>
                    <a:pt x="14615" y="1322"/>
                    <a:pt x="14317" y="871"/>
                  </a:cubicBezTo>
                  <a:cubicBezTo>
                    <a:pt x="14018" y="421"/>
                    <a:pt x="14156" y="120"/>
                    <a:pt x="13926" y="30"/>
                  </a:cubicBezTo>
                  <a:cubicBezTo>
                    <a:pt x="13696" y="-60"/>
                    <a:pt x="13834" y="60"/>
                    <a:pt x="12892" y="270"/>
                  </a:cubicBezTo>
                  <a:cubicBezTo>
                    <a:pt x="11927" y="481"/>
                    <a:pt x="9721" y="841"/>
                    <a:pt x="8181" y="1292"/>
                  </a:cubicBezTo>
                  <a:cubicBezTo>
                    <a:pt x="6619" y="1743"/>
                    <a:pt x="4735" y="2373"/>
                    <a:pt x="3586" y="2974"/>
                  </a:cubicBezTo>
                  <a:cubicBezTo>
                    <a:pt x="2414" y="3635"/>
                    <a:pt x="1770" y="4416"/>
                    <a:pt x="1242" y="5077"/>
                  </a:cubicBezTo>
                  <a:cubicBezTo>
                    <a:pt x="690" y="5738"/>
                    <a:pt x="506" y="6279"/>
                    <a:pt x="323" y="6880"/>
                  </a:cubicBezTo>
                </a:path>
              </a:pathLst>
            </a:custGeom>
            <a:solidFill>
              <a:srgbClr val="133167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 b="0">
                  <a:latin typeface="Symbol"/>
                  <a:ea typeface="Symbol"/>
                  <a:cs typeface="Symbol"/>
                  <a:sym typeface="Symbol"/>
                </a:defRPr>
              </a:pPr>
              <a:endParaRPr/>
            </a:p>
          </p:txBody>
        </p:sp>
      </p:grp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solidFill>
            <a:srgbClr val="5F5F5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685800" marR="0" indent="-6858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92200" marR="0" indent="-6350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4859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9431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4003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8575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3147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7719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229100" marR="0" indent="-571500" algn="l" defTabSz="1828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se.garcia@utec.edu.pe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2.png"/><Relationship Id="rId7" Type="http://schemas.openxmlformats.org/officeDocument/2006/relationships/image" Target="../media/image4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1.png"/><Relationship Id="rId7" Type="http://schemas.openxmlformats.org/officeDocument/2006/relationships/image" Target="../media/image5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40.png"/><Relationship Id="rId3" Type="http://schemas.openxmlformats.org/officeDocument/2006/relationships/image" Target="../media/image421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customXml" Target="../ink/ink14.xml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21.png"/><Relationship Id="rId7" Type="http://schemas.openxmlformats.org/officeDocument/2006/relationships/image" Target="../media/image6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2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20.png"/><Relationship Id="rId7" Type="http://schemas.openxmlformats.org/officeDocument/2006/relationships/image" Target="../media/image8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E31C-48C9-E665-E6D5-6C093C33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61" y="1810904"/>
            <a:ext cx="23987723" cy="2260845"/>
          </a:xfrm>
        </p:spPr>
        <p:txBody>
          <a:bodyPr lIns="71437" tIns="71437" rIns="71437" bIns="71437" anchor="b">
            <a:noAutofit/>
          </a:bodyPr>
          <a:lstStyle/>
          <a:p>
            <a:r>
              <a:rPr lang="es-PE" sz="5600" dirty="0"/>
              <a:t>Evaluación de Algoritmos de Optimización de Primer</a:t>
            </a:r>
            <a:endParaRPr lang="en-US" sz="5600"/>
          </a:p>
          <a:p>
            <a:r>
              <a:rPr lang="es-PE" sz="5600" dirty="0"/>
              <a:t>Orden para la Optimización Topológica Robusta de</a:t>
            </a:r>
          </a:p>
          <a:p>
            <a:r>
              <a:rPr lang="es-PE" sz="5600" dirty="0"/>
              <a:t>Dispositivos </a:t>
            </a:r>
            <a:r>
              <a:rPr lang="es-PE" sz="5600" dirty="0" err="1"/>
              <a:t>Nanofotónicos</a:t>
            </a:r>
            <a:endParaRPr lang="es-PE" sz="5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6686-1EA2-7A9C-0097-5513D54068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943935" y="6630337"/>
            <a:ext cx="11239026" cy="4406381"/>
          </a:xfrm>
        </p:spPr>
        <p:txBody>
          <a:bodyPr lIns="71437" tIns="71437" rIns="71437" bIns="71437" anchor="t">
            <a:normAutofit fontScale="92500"/>
          </a:bodyPr>
          <a:lstStyle/>
          <a:p>
            <a:pPr lvl="1" algn="r" defTabSz="468272">
              <a:lnSpc>
                <a:spcPct val="120000"/>
              </a:lnSpc>
              <a:defRPr sz="5301" b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7200" dirty="0">
                <a:latin typeface="Calibri"/>
                <a:cs typeface="Calibri"/>
              </a:rPr>
              <a:t>José Leonidas García Gonzales</a:t>
            </a:r>
            <a:endParaRPr lang="en-US" dirty="0"/>
          </a:p>
          <a:p>
            <a:pPr lvl="1" algn="r" defTabSz="468272">
              <a:lnSpc>
                <a:spcPct val="120000"/>
              </a:lnSpc>
              <a:defRPr sz="5301" b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7200" baseline="31999" dirty="0">
                <a:latin typeface="Calibri"/>
                <a:cs typeface="Calibri"/>
                <a:hlinkClick r:id="rId2"/>
              </a:rPr>
              <a:t>jose.garcia@utec.edu.pe</a:t>
            </a:r>
            <a:endParaRPr lang="en-US" sz="7200" baseline="31999" dirty="0">
              <a:latin typeface="Calibri"/>
              <a:cs typeface="Calibri"/>
            </a:endParaRPr>
          </a:p>
          <a:p>
            <a:pPr lvl="1" algn="r" defTabSz="468272">
              <a:defRPr sz="5301" b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err="1">
                <a:latin typeface="Calibri"/>
                <a:cs typeface="Calibri"/>
              </a:rPr>
              <a:t>Asesor</a:t>
            </a:r>
            <a:r>
              <a:rPr lang="en-US" sz="5400" dirty="0">
                <a:latin typeface="Calibri"/>
                <a:cs typeface="Calibri"/>
              </a:rPr>
              <a:t>: Jorge Gonzalez</a:t>
            </a:r>
            <a:endParaRPr lang="en-US" sz="5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defTabSz="468272">
              <a:defRPr sz="5301" b="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err="1">
                <a:latin typeface="Calibri"/>
                <a:cs typeface="Calibri"/>
              </a:rPr>
              <a:t>Dic</a:t>
            </a:r>
            <a:r>
              <a:rPr lang="en-US" sz="5400" b="0" dirty="0">
                <a:latin typeface="Calibri"/>
                <a:cs typeface="Calibri"/>
              </a:rPr>
              <a:t>/2022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F0CB-8CE8-A279-996E-35A40CF903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644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/>
              <a:t>Transformaciones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1072983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047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10</a:t>
            </a:fld>
            <a:endParaRPr lang="en-PE"/>
          </a:p>
        </p:txBody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77D2FD-C6F7-AFD5-48DD-74E7C624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38" y="2473462"/>
            <a:ext cx="4643886" cy="467264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51A58A-780B-2487-A202-0B3BCDA2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234" y="1761144"/>
            <a:ext cx="628650" cy="714375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4C2AD62-E040-E8B3-CD37-4506AAFD2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631" y="1808700"/>
            <a:ext cx="3133725" cy="790575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562A4D5-9262-F7B3-FB08-640E63AB6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801" y="2731492"/>
            <a:ext cx="4623758" cy="4681267"/>
          </a:xfrm>
          <a:prstGeom prst="rect">
            <a:avLst/>
          </a:prstGeom>
        </p:spPr>
      </p:pic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2DC0048-2727-C75E-3449-3982D6283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4713" y="1580578"/>
            <a:ext cx="9623557" cy="73681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C20C47-F00E-628B-8F1B-E1D39F26DBB0}"/>
              </a:ext>
            </a:extLst>
          </p:cNvPr>
          <p:cNvSpPr/>
          <p:nvPr/>
        </p:nvSpPr>
        <p:spPr>
          <a:xfrm>
            <a:off x="4539640" y="1892370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D73F95-6CC3-5846-B980-FB5B271361AF}"/>
              </a:ext>
            </a:extLst>
          </p:cNvPr>
          <p:cNvSpPr/>
          <p:nvPr/>
        </p:nvSpPr>
        <p:spPr>
          <a:xfrm>
            <a:off x="12363959" y="1893382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60B230-1323-4904-3BF8-7201B3F03D71}"/>
              </a:ext>
            </a:extLst>
          </p:cNvPr>
          <p:cNvSpPr/>
          <p:nvPr/>
        </p:nvSpPr>
        <p:spPr>
          <a:xfrm>
            <a:off x="770747" y="2588657"/>
            <a:ext cx="2738755" cy="98681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8C0279-C011-38BF-11CD-67926AFBBC1D}"/>
              </a:ext>
            </a:extLst>
          </p:cNvPr>
          <p:cNvSpPr/>
          <p:nvPr/>
        </p:nvSpPr>
        <p:spPr>
          <a:xfrm>
            <a:off x="660914" y="7583223"/>
            <a:ext cx="5786755" cy="575156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rgbClr val="FFFFFF"/>
                </a:solidFill>
              </a:rPr>
              <a:t>Porcentaje</a:t>
            </a:r>
            <a:r>
              <a:rPr lang="en-US" sz="2800" b="0" dirty="0">
                <a:solidFill>
                  <a:srgbClr val="FFFFFF"/>
                </a:solidFill>
              </a:rPr>
              <a:t> de gris </a:t>
            </a:r>
            <a:r>
              <a:rPr lang="en-US" sz="2800" b="0" dirty="0" err="1">
                <a:solidFill>
                  <a:srgbClr val="FFFFFF"/>
                </a:solidFill>
              </a:rPr>
              <a:t>en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el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diseño</a:t>
            </a:r>
            <a:endParaRPr 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8C69D5-3FC2-E59C-6A94-43AAEB7B48C4}"/>
              </a:ext>
            </a:extLst>
          </p:cNvPr>
          <p:cNvCxnSpPr/>
          <p:nvPr/>
        </p:nvCxnSpPr>
        <p:spPr>
          <a:xfrm flipH="1">
            <a:off x="1168111" y="3551094"/>
            <a:ext cx="13854" cy="4031672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B65D6-59B9-6FA1-F1EE-05EB3813016A}"/>
              </a:ext>
            </a:extLst>
          </p:cNvPr>
          <p:cNvSpPr/>
          <p:nvPr/>
        </p:nvSpPr>
        <p:spPr>
          <a:xfrm>
            <a:off x="7857239" y="7707992"/>
            <a:ext cx="5786755" cy="1436931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rgbClr val="FFFFFF"/>
                </a:solidFill>
              </a:rPr>
              <a:t>Transforma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el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diseño</a:t>
            </a:r>
            <a:r>
              <a:rPr lang="en-US" sz="2800" b="0" dirty="0">
                <a:solidFill>
                  <a:srgbClr val="FFFFFF"/>
                </a:solidFill>
              </a:rPr>
              <a:t> para que </a:t>
            </a:r>
            <a:r>
              <a:rPr lang="en-US" sz="2800" b="0" dirty="0" err="1">
                <a:solidFill>
                  <a:srgbClr val="FFFFFF"/>
                </a:solidFill>
              </a:rPr>
              <a:t>pueda</a:t>
            </a:r>
            <a:r>
              <a:rPr lang="en-US" sz="2800" b="0" dirty="0">
                <a:solidFill>
                  <a:srgbClr val="FFFFFF"/>
                </a:solidFill>
              </a:rPr>
              <a:t> ser </a:t>
            </a:r>
            <a:r>
              <a:rPr lang="en-US" sz="2800" b="0" dirty="0" err="1">
                <a:solidFill>
                  <a:srgbClr val="FFFFFF"/>
                </a:solidFill>
              </a:rPr>
              <a:t>dibujado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por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una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circunferencia</a:t>
            </a:r>
            <a:r>
              <a:rPr lang="en-US" sz="2800" b="0" dirty="0">
                <a:solidFill>
                  <a:srgbClr val="FFFFFF"/>
                </a:solidFill>
              </a:rPr>
              <a:t> de 80nm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686114-2833-9CC1-1167-3A500C4A3C3E}"/>
              </a:ext>
            </a:extLst>
          </p:cNvPr>
          <p:cNvCxnSpPr/>
          <p:nvPr/>
        </p:nvCxnSpPr>
        <p:spPr>
          <a:xfrm flipH="1">
            <a:off x="7141465" y="2192081"/>
            <a:ext cx="201558" cy="6265971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C3873-4154-3E25-E780-E2148FCD365E}"/>
              </a:ext>
            </a:extLst>
          </p:cNvPr>
          <p:cNvCxnSpPr>
            <a:cxnSpLocks/>
          </p:cNvCxnSpPr>
          <p:nvPr/>
        </p:nvCxnSpPr>
        <p:spPr>
          <a:xfrm>
            <a:off x="7313860" y="2173727"/>
            <a:ext cx="1567162" cy="8455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31C2CE-33EC-2C2A-CE4F-5D35B1322BD0}"/>
              </a:ext>
            </a:extLst>
          </p:cNvPr>
          <p:cNvCxnSpPr>
            <a:cxnSpLocks/>
          </p:cNvCxnSpPr>
          <p:nvPr/>
        </p:nvCxnSpPr>
        <p:spPr>
          <a:xfrm>
            <a:off x="7151731" y="8442662"/>
            <a:ext cx="702482" cy="19264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5624D81-10F1-E393-BFB9-CDBE44C0B37A}"/>
              </a:ext>
            </a:extLst>
          </p:cNvPr>
          <p:cNvSpPr/>
          <p:nvPr/>
        </p:nvSpPr>
        <p:spPr>
          <a:xfrm>
            <a:off x="19179995" y="7876638"/>
            <a:ext cx="660401" cy="465016"/>
          </a:xfrm>
          <a:prstGeom prst="rect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65DE4-1111-1B00-F7AB-2B028989942C}"/>
              </a:ext>
            </a:extLst>
          </p:cNvPr>
          <p:cNvSpPr/>
          <p:nvPr/>
        </p:nvSpPr>
        <p:spPr>
          <a:xfrm>
            <a:off x="15319996" y="9652014"/>
            <a:ext cx="7935985" cy="1436931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</a:rPr>
              <a:t>Cuanto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más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elevamos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el</a:t>
            </a:r>
            <a:r>
              <a:rPr lang="en-US" sz="2800" b="0" dirty="0">
                <a:solidFill>
                  <a:schemeClr val="bg1"/>
                </a:solidFill>
              </a:rPr>
              <a:t> valor de β, </a:t>
            </a:r>
            <a:r>
              <a:rPr lang="en-US" sz="2800" b="0" dirty="0" err="1">
                <a:solidFill>
                  <a:schemeClr val="bg1"/>
                </a:solidFill>
              </a:rPr>
              <a:t>más</a:t>
            </a:r>
            <a:r>
              <a:rPr lang="en-US" sz="2800" b="0" dirty="0">
                <a:solidFill>
                  <a:schemeClr val="bg1"/>
                </a:solidFill>
              </a:rPr>
              <a:t> se </a:t>
            </a:r>
            <a:r>
              <a:rPr lang="en-US" sz="2800" b="0" dirty="0" err="1">
                <a:solidFill>
                  <a:schemeClr val="bg1"/>
                </a:solidFill>
              </a:rPr>
              <a:t>acerca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el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comportamiento</a:t>
            </a:r>
            <a:r>
              <a:rPr lang="en-US" sz="2800" b="0" dirty="0">
                <a:solidFill>
                  <a:schemeClr val="bg1"/>
                </a:solidFill>
              </a:rPr>
              <a:t> a </a:t>
            </a:r>
            <a:r>
              <a:rPr lang="en-US" sz="2800" b="0" dirty="0" err="1">
                <a:solidFill>
                  <a:schemeClr val="bg1"/>
                </a:solidFill>
              </a:rPr>
              <a:t>una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función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escalonada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pero</a:t>
            </a:r>
            <a:r>
              <a:rPr lang="en-US" sz="2800" b="0" dirty="0">
                <a:solidFill>
                  <a:schemeClr val="bg1"/>
                </a:solidFill>
              </a:rPr>
              <a:t> </a:t>
            </a:r>
            <a:r>
              <a:rPr lang="en-US" sz="2800" b="0" dirty="0" err="1">
                <a:solidFill>
                  <a:schemeClr val="bg1"/>
                </a:solidFill>
              </a:rPr>
              <a:t>diferenciable</a:t>
            </a:r>
            <a:endParaRPr lang="en-US" sz="2800" b="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A59D38-5606-BE6D-1FAF-8B4B3A05246A}"/>
              </a:ext>
            </a:extLst>
          </p:cNvPr>
          <p:cNvCxnSpPr>
            <a:cxnSpLocks/>
          </p:cNvCxnSpPr>
          <p:nvPr/>
        </p:nvCxnSpPr>
        <p:spPr>
          <a:xfrm>
            <a:off x="19884698" y="8192845"/>
            <a:ext cx="1874790" cy="1465109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54572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/>
              <a:t>Transformaciones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1072983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047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11</a:t>
            </a:fld>
            <a:endParaRPr lang="en-PE"/>
          </a:p>
        </p:txBody>
      </p:sp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77D2FD-C6F7-AFD5-48DD-74E7C624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38" y="2484271"/>
            <a:ext cx="4643886" cy="467264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51A58A-780B-2487-A202-0B3BCDA2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234" y="1761144"/>
            <a:ext cx="628650" cy="714375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4C2AD62-E040-E8B3-CD37-4506AAFD2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631" y="1808700"/>
            <a:ext cx="3133725" cy="790575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562A4D5-9262-F7B3-FB08-640E63AB6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028" y="2712486"/>
            <a:ext cx="4623758" cy="4681267"/>
          </a:xfrm>
          <a:prstGeom prst="rect">
            <a:avLst/>
          </a:prstGeom>
        </p:spPr>
      </p:pic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2DC0048-2727-C75E-3449-3982D6283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3924" y="542492"/>
            <a:ext cx="8959250" cy="6860156"/>
          </a:xfrm>
          <a:prstGeom prst="rect">
            <a:avLst/>
          </a:prstGeom>
        </p:spPr>
      </p:pic>
      <p:pic>
        <p:nvPicPr>
          <p:cNvPr id="15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F6B3BC8D-9188-F37C-7D96-B3F2FFB35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233" y="7509347"/>
            <a:ext cx="4529586" cy="4529586"/>
          </a:xfrm>
          <a:prstGeom prst="rect">
            <a:avLst/>
          </a:prstGeom>
        </p:spPr>
      </p:pic>
      <p:pic>
        <p:nvPicPr>
          <p:cNvPr id="16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54477809-6469-5C45-D348-3F7ABB2BD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38" y="12134920"/>
            <a:ext cx="3695700" cy="7239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5CC1735-2298-86AF-8A31-DAC3506AB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6235" y="7366992"/>
            <a:ext cx="4767531" cy="4681268"/>
          </a:xfrm>
          <a:prstGeom prst="rect">
            <a:avLst/>
          </a:prstGeom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B3B0BC02-8792-E77C-F28D-4A8FB55B1C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550" y="12020713"/>
            <a:ext cx="3695700" cy="7143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FEF9D1DD-CBC6-D744-632F-A0B7B174CD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2184" y="7366586"/>
            <a:ext cx="4767532" cy="468126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0A9536D-90D6-470A-CCA0-2D2441DD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9268" y="12020711"/>
            <a:ext cx="3695700" cy="723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DA77C50-0110-7ABD-DEC9-3DADBF07DB9B}"/>
              </a:ext>
            </a:extLst>
          </p:cNvPr>
          <p:cNvSpPr/>
          <p:nvPr/>
        </p:nvSpPr>
        <p:spPr>
          <a:xfrm>
            <a:off x="4539640" y="1892370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0184C3-8AA0-7510-3FAA-130499E60E41}"/>
              </a:ext>
            </a:extLst>
          </p:cNvPr>
          <p:cNvSpPr/>
          <p:nvPr/>
        </p:nvSpPr>
        <p:spPr>
          <a:xfrm>
            <a:off x="12363959" y="1893382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DCD3CA-987D-EC60-A18F-A4309F60073A}"/>
              </a:ext>
            </a:extLst>
          </p:cNvPr>
          <p:cNvSpPr/>
          <p:nvPr/>
        </p:nvSpPr>
        <p:spPr>
          <a:xfrm>
            <a:off x="13058851" y="7327942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3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37BA7A-70C9-389B-72B1-DD70AB48D226}"/>
              </a:ext>
            </a:extLst>
          </p:cNvPr>
          <p:cNvSpPr/>
          <p:nvPr/>
        </p:nvSpPr>
        <p:spPr>
          <a:xfrm>
            <a:off x="4808272" y="7328954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3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053DA6-BE2D-2330-AEC5-313EDBE8B783}"/>
              </a:ext>
            </a:extLst>
          </p:cNvPr>
          <p:cNvSpPr/>
          <p:nvPr/>
        </p:nvSpPr>
        <p:spPr>
          <a:xfrm>
            <a:off x="21625529" y="7357507"/>
            <a:ext cx="1115683" cy="852058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3</a:t>
            </a:r>
            <a:endParaRPr lang="en-US" sz="3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1C138-4055-932D-060D-AF109CE5CFE5}"/>
              </a:ext>
            </a:extLst>
          </p:cNvPr>
          <p:cNvSpPr/>
          <p:nvPr/>
        </p:nvSpPr>
        <p:spPr>
          <a:xfrm>
            <a:off x="5372030" y="8669435"/>
            <a:ext cx="2336189" cy="1034798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rgbClr val="FFFFFF"/>
                </a:solidFill>
              </a:rPr>
              <a:t>Diseño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erosionado</a:t>
            </a:r>
            <a:endParaRPr lang="en-US" dirty="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773464-2D69-A5E2-7925-E528CF33EDA5}"/>
              </a:ext>
            </a:extLst>
          </p:cNvPr>
          <p:cNvSpPr/>
          <p:nvPr/>
        </p:nvSpPr>
        <p:spPr>
          <a:xfrm>
            <a:off x="13367663" y="8670447"/>
            <a:ext cx="2336189" cy="1034798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rgbClr val="FFFFFF"/>
                </a:solidFill>
              </a:rPr>
              <a:t>Diseño</a:t>
            </a:r>
            <a:r>
              <a:rPr lang="en-US" sz="2800" b="0" dirty="0">
                <a:solidFill>
                  <a:srgbClr val="FFFFFF"/>
                </a:solidFill>
              </a:rPr>
              <a:t> nominal</a:t>
            </a:r>
            <a:endParaRPr lang="en-US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9D8492-5462-B072-212F-41517FEAEE09}"/>
              </a:ext>
            </a:extLst>
          </p:cNvPr>
          <p:cNvSpPr/>
          <p:nvPr/>
        </p:nvSpPr>
        <p:spPr>
          <a:xfrm>
            <a:off x="21905789" y="8685836"/>
            <a:ext cx="2336189" cy="100604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b="0" dirty="0" err="1">
                <a:solidFill>
                  <a:srgbClr val="FFFFFF"/>
                </a:solidFill>
              </a:rPr>
              <a:t>Diseño</a:t>
            </a:r>
            <a:r>
              <a:rPr lang="en-US" sz="2800" b="0" dirty="0">
                <a:solidFill>
                  <a:srgbClr val="FFFFFF"/>
                </a:solidFill>
              </a:rPr>
              <a:t> </a:t>
            </a:r>
            <a:r>
              <a:rPr lang="en-US" sz="2800" b="0" dirty="0" err="1">
                <a:solidFill>
                  <a:srgbClr val="FFFFFF"/>
                </a:solidFill>
              </a:rPr>
              <a:t>dilatado</a:t>
            </a:r>
          </a:p>
        </p:txBody>
      </p:sp>
    </p:spTree>
    <p:extLst>
      <p:ext uri="{BB962C8B-B14F-4D97-AF65-F5344CB8AC3E}">
        <p14:creationId xmlns:p14="http://schemas.microsoft.com/office/powerpoint/2010/main" val="8684458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19847044" cy="2224278"/>
          </a:xfrm>
        </p:spPr>
        <p:txBody>
          <a:bodyPr/>
          <a:lstStyle/>
          <a:p>
            <a:r>
              <a:rPr lang="en-PE" err="1"/>
              <a:t>Algoritmos</a:t>
            </a:r>
            <a:r>
              <a:rPr lang="en-PE" dirty="0"/>
              <a:t> </a:t>
            </a:r>
            <a:r>
              <a:rPr lang="en-PE" i="1"/>
              <a:t>gradient-free (1/3)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12</a:t>
            </a:fld>
            <a:endParaRPr lang="en-PE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871EB5D-574D-86E8-5D2D-FF6007E21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63" y="4305415"/>
            <a:ext cx="7172684" cy="6199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AEFB5-4C87-0322-466B-DBC15C05E096}"/>
              </a:ext>
            </a:extLst>
          </p:cNvPr>
          <p:cNvSpPr txBox="1"/>
          <p:nvPr/>
        </p:nvSpPr>
        <p:spPr>
          <a:xfrm>
            <a:off x="3962075" y="3457570"/>
            <a:ext cx="130240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GA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4C4D14C1-8E07-AC10-794C-A4B365A2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131" y="10811787"/>
            <a:ext cx="4419600" cy="174307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AED35AD9-CE65-551A-BEE3-E9FB78201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3953" y="4989867"/>
            <a:ext cx="14475124" cy="436077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5B80A3-21CA-0659-3DD9-1DCCAA21F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478" y="2149518"/>
            <a:ext cx="16372935" cy="12870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96923-0048-5483-9AA5-9D089458F5BF}"/>
              </a:ext>
            </a:extLst>
          </p:cNvPr>
          <p:cNvSpPr/>
          <p:nvPr/>
        </p:nvSpPr>
        <p:spPr>
          <a:xfrm>
            <a:off x="10107323" y="10442008"/>
            <a:ext cx="12905116" cy="137537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 las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líneas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4 y 5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generamos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nuevas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parametrizaciones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</a:t>
            </a:r>
            <a:endParaRPr 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9705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19847044" cy="2224278"/>
          </a:xfrm>
        </p:spPr>
        <p:txBody>
          <a:bodyPr/>
          <a:lstStyle/>
          <a:p>
            <a:r>
              <a:rPr lang="en-PE" dirty="0" err="1"/>
              <a:t>Algoritmos</a:t>
            </a:r>
            <a:r>
              <a:rPr lang="en-PE" dirty="0"/>
              <a:t> </a:t>
            </a:r>
            <a:r>
              <a:rPr lang="en-PE" i="1"/>
              <a:t>gradient-free (2/3)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13</a:t>
            </a:fld>
            <a:endParaRPr lang="en-PE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DBB5B646-728B-635A-295C-DD24EA01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38" y="4162653"/>
            <a:ext cx="7316458" cy="63148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4A8F6D-07BC-E5AC-7783-C9139B653144}"/>
              </a:ext>
            </a:extLst>
          </p:cNvPr>
          <p:cNvSpPr txBox="1"/>
          <p:nvPr/>
        </p:nvSpPr>
        <p:spPr>
          <a:xfrm>
            <a:off x="3763222" y="3258312"/>
            <a:ext cx="156120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PSO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EC9589-AF3B-C5B4-120C-C708DA0FA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11" y="10517127"/>
            <a:ext cx="3133725" cy="7905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1B6D49A-BF42-6C5D-912B-9CE5E5DFA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70" y="11545007"/>
            <a:ext cx="6048375" cy="79057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BB39FF30-211A-9B00-6FFB-8F1F787BC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56" y="5031801"/>
            <a:ext cx="15682821" cy="4133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8C65F-F3C8-ACD4-A1CE-A7335F08B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478" y="2149518"/>
            <a:ext cx="16372935" cy="12870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5C4C15-8C52-F0E7-9037-C2E8D906EF1F}"/>
              </a:ext>
            </a:extLst>
          </p:cNvPr>
          <p:cNvSpPr/>
          <p:nvPr/>
        </p:nvSpPr>
        <p:spPr>
          <a:xfrm>
            <a:off x="10107323" y="10749785"/>
            <a:ext cx="12905116" cy="7598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 la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línea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4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generamos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nuevas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parametrizaciones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</a:t>
            </a:r>
            <a:endParaRPr 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7607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19847044" cy="2224278"/>
          </a:xfrm>
        </p:spPr>
        <p:txBody>
          <a:bodyPr/>
          <a:lstStyle/>
          <a:p>
            <a:r>
              <a:rPr lang="en-PE" dirty="0" err="1"/>
              <a:t>Algoritmos</a:t>
            </a:r>
            <a:r>
              <a:rPr lang="en-PE" dirty="0"/>
              <a:t> </a:t>
            </a:r>
            <a:r>
              <a:rPr lang="en-PE" i="1"/>
              <a:t>gradient-free (3/3)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14</a:t>
            </a:fld>
            <a:endParaRPr lang="en-PE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EE5BFEB8-43C6-7A13-1BE9-43254BBF3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85" y="4476727"/>
            <a:ext cx="7201439" cy="61998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639D8-26F7-B4AA-6E50-8AB8B056499B}"/>
              </a:ext>
            </a:extLst>
          </p:cNvPr>
          <p:cNvSpPr txBox="1"/>
          <p:nvPr/>
        </p:nvSpPr>
        <p:spPr>
          <a:xfrm>
            <a:off x="2993323" y="3616530"/>
            <a:ext cx="225131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/>
              <a:t>CMA-ES</a:t>
            </a:r>
          </a:p>
        </p:txBody>
      </p:sp>
      <p:pic>
        <p:nvPicPr>
          <p:cNvPr id="16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29E5C58E-56D2-88CB-D28B-E41F971BC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525" y="10949968"/>
            <a:ext cx="2952750" cy="1295400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5AE6469-476F-D211-E878-92EA4BCF6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013" y="4782360"/>
            <a:ext cx="14963954" cy="518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F9374-7298-6C96-3812-3E3D291BE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478" y="2149518"/>
            <a:ext cx="16372935" cy="12870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D9E407-B2D1-3B44-0DE0-0D0BF12FADD4}"/>
              </a:ext>
            </a:extLst>
          </p:cNvPr>
          <p:cNvSpPr/>
          <p:nvPr/>
        </p:nvSpPr>
        <p:spPr>
          <a:xfrm>
            <a:off x="10107323" y="10749785"/>
            <a:ext cx="12905116" cy="7598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 la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línea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3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generamos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nuevas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parametrizaciones</a:t>
            </a:r>
            <a:r>
              <a:rPr lang="en-US" sz="4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</a:t>
            </a:r>
            <a:endParaRPr 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1122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17661686" cy="2224278"/>
          </a:xfrm>
        </p:spPr>
        <p:txBody>
          <a:bodyPr/>
          <a:lstStyle/>
          <a:p>
            <a:r>
              <a:rPr lang="en-PE" err="1"/>
              <a:t>Algoritmos</a:t>
            </a:r>
            <a:r>
              <a:rPr lang="en-PE" dirty="0"/>
              <a:t> </a:t>
            </a:r>
            <a:r>
              <a:rPr lang="en-PE" i="1"/>
              <a:t>gradient-</a:t>
            </a:r>
            <a:r>
              <a:rPr lang="en-PE" sz="9600" i="1"/>
              <a:t>based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15</a:t>
            </a:fld>
            <a:endParaRPr lang="en-PE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9339CBD3-A60B-6F69-9CFD-05C163518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5" y="2805317"/>
            <a:ext cx="7507138" cy="64699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3EC84C-150A-2A72-0039-7401C9541592}"/>
              </a:ext>
            </a:extLst>
          </p:cNvPr>
          <p:cNvSpPr txBox="1"/>
          <p:nvPr/>
        </p:nvSpPr>
        <p:spPr>
          <a:xfrm>
            <a:off x="3933522" y="2029959"/>
            <a:ext cx="130240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GD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50963-D933-71B9-AE87-ED82A1C958DB}"/>
              </a:ext>
            </a:extLst>
          </p:cNvPr>
          <p:cNvSpPr txBox="1"/>
          <p:nvPr/>
        </p:nvSpPr>
        <p:spPr>
          <a:xfrm>
            <a:off x="11563567" y="2039800"/>
            <a:ext cx="170497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MMA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BEB0520B-1EC2-6ABB-4E49-F938A0CF7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087" y="3665753"/>
            <a:ext cx="7315199" cy="7631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37EBA9-4D87-381A-03BA-BD40C00D6531}"/>
              </a:ext>
            </a:extLst>
          </p:cNvPr>
          <p:cNvSpPr txBox="1"/>
          <p:nvPr/>
        </p:nvSpPr>
        <p:spPr>
          <a:xfrm>
            <a:off x="19160402" y="2035264"/>
            <a:ext cx="279765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L-BFGS-B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C686AF-DCBD-4561-0C2A-E116EF6C7C93}"/>
              </a:ext>
            </a:extLst>
          </p:cNvPr>
          <p:cNvSpPr txBox="1"/>
          <p:nvPr/>
        </p:nvSpPr>
        <p:spPr>
          <a:xfrm>
            <a:off x="16864884" y="3715482"/>
            <a:ext cx="5651744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/>
              <a:t>En </a:t>
            </a:r>
            <a:r>
              <a:rPr lang="en-US" sz="2800" b="0" err="1"/>
              <a:t>esencia</a:t>
            </a:r>
            <a:r>
              <a:rPr lang="en-US" sz="2800" b="0" dirty="0"/>
              <a:t>, </a:t>
            </a:r>
            <a:r>
              <a:rPr lang="en-US" sz="2800" b="0" err="1"/>
              <a:t>busca</a:t>
            </a:r>
            <a:r>
              <a:rPr lang="en-US" sz="2800" b="0" dirty="0"/>
              <a:t> </a:t>
            </a:r>
            <a:r>
              <a:rPr lang="en-US" sz="2800" b="0" err="1"/>
              <a:t>optimizar</a:t>
            </a:r>
            <a:r>
              <a:rPr lang="en-US" sz="2800" b="0" dirty="0"/>
              <a:t> </a:t>
            </a:r>
            <a:r>
              <a:rPr lang="en-US" sz="2800" b="0" err="1"/>
              <a:t>este</a:t>
            </a:r>
            <a:r>
              <a:rPr lang="en-US" sz="2800" b="0" dirty="0"/>
              <a:t> </a:t>
            </a:r>
            <a:r>
              <a:rPr lang="en-US" sz="2800" b="0" err="1"/>
              <a:t>modelo</a:t>
            </a:r>
            <a:r>
              <a:rPr lang="en-US" sz="2800" b="0" dirty="0"/>
              <a:t> </a:t>
            </a:r>
            <a:r>
              <a:rPr lang="en-US" sz="2800" b="0" err="1"/>
              <a:t>cuadrático</a:t>
            </a:r>
            <a:r>
              <a:rPr lang="en-US" sz="2800" b="0" dirty="0"/>
              <a:t>:</a:t>
            </a:r>
            <a:endParaRPr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440826-E9B5-9351-EB59-36D91CB4C895}"/>
              </a:ext>
            </a:extLst>
          </p:cNvPr>
          <p:cNvSpPr txBox="1"/>
          <p:nvPr/>
        </p:nvSpPr>
        <p:spPr>
          <a:xfrm>
            <a:off x="16866425" y="5955004"/>
            <a:ext cx="5651744" cy="1436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 err="1"/>
              <a:t>donde</a:t>
            </a:r>
            <a:r>
              <a:rPr lang="en-US" sz="2800" b="0" dirty="0"/>
              <a:t> la </a:t>
            </a:r>
            <a:r>
              <a:rPr lang="en-US" sz="2800" b="0" dirty="0" err="1"/>
              <a:t>matriz</a:t>
            </a:r>
            <a:r>
              <a:rPr lang="en-US" sz="2800" b="0" dirty="0"/>
              <a:t> </a:t>
            </a:r>
            <a:r>
              <a:rPr lang="en-US" sz="2800" dirty="0"/>
              <a:t>B </a:t>
            </a:r>
            <a:r>
              <a:rPr lang="en-US" sz="2800" b="0" dirty="0"/>
              <a:t>es </a:t>
            </a:r>
            <a:r>
              <a:rPr lang="en-US" sz="2800" b="0" dirty="0" err="1"/>
              <a:t>una</a:t>
            </a:r>
            <a:r>
              <a:rPr lang="en-US" sz="2800" b="0" dirty="0"/>
              <a:t> </a:t>
            </a:r>
            <a:r>
              <a:rPr lang="en-US" sz="2800" b="0" dirty="0" err="1"/>
              <a:t>aproximación</a:t>
            </a:r>
            <a:r>
              <a:rPr lang="en-US" sz="2800" b="0" dirty="0"/>
              <a:t> de la </a:t>
            </a:r>
            <a:r>
              <a:rPr lang="en-US" sz="2800" b="0" dirty="0" err="1"/>
              <a:t>matriz</a:t>
            </a:r>
            <a:r>
              <a:rPr lang="en-US" sz="2800" b="0" dirty="0"/>
              <a:t> </a:t>
            </a:r>
            <a:r>
              <a:rPr lang="en-US" sz="2800" b="0" dirty="0" err="1"/>
              <a:t>Hessiana</a:t>
            </a:r>
            <a:r>
              <a:rPr lang="en-US" sz="2800" b="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AD72F-DA8D-35B2-6EFC-AA8E23F4A60D}"/>
              </a:ext>
            </a:extLst>
          </p:cNvPr>
          <p:cNvSpPr/>
          <p:nvPr/>
        </p:nvSpPr>
        <p:spPr>
          <a:xfrm>
            <a:off x="16702885" y="8726072"/>
            <a:ext cx="7326700" cy="236026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son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llamados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optimización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primer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orden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porque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usan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gradiente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guiar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búsqueda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05B3379-5CB2-9F4D-2AD8-42E797E8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57" y="9507160"/>
            <a:ext cx="7315200" cy="1130991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8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DDF88CF3-28F1-1835-F0A8-A3DCA64A9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78" y="11092379"/>
            <a:ext cx="8005313" cy="113005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A80B5A-5795-BBD0-0BC4-44B09A872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639" y="4713270"/>
            <a:ext cx="7113916" cy="1440314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16A93486-FC3A-9C55-0494-AAC28A2A7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99" y="6418337"/>
            <a:ext cx="8091577" cy="3952841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EA8CEAC-7677-0B55-34A0-1F4DBC456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8565" y="10810041"/>
            <a:ext cx="7315200" cy="163964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FCC9AEC-35AF-D4DE-1589-47C222406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25947" y="4998630"/>
            <a:ext cx="7315200" cy="8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85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rgbClr val="00B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Revisión</a:t>
            </a:r>
            <a:r>
              <a:rPr lang="en-US" dirty="0"/>
              <a:t> de la </a:t>
            </a:r>
            <a:r>
              <a:rPr lang="en-US" dirty="0" err="1"/>
              <a:t>literatura</a:t>
            </a:r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6270643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18409309" cy="2195524"/>
          </a:xfrm>
        </p:spPr>
        <p:txBody>
          <a:bodyPr/>
          <a:lstStyle/>
          <a:p>
            <a:r>
              <a:rPr lang="en-PE" err="1"/>
              <a:t>Revisión</a:t>
            </a:r>
            <a:r>
              <a:rPr lang="en-PE"/>
              <a:t> de la Literatura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17</a:t>
            </a:fld>
            <a:endParaRPr lang="en-P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E08671-00C6-6E1F-517A-A96BB467179B}"/>
              </a:ext>
            </a:extLst>
          </p:cNvPr>
          <p:cNvCxnSpPr/>
          <p:nvPr/>
        </p:nvCxnSpPr>
        <p:spPr>
          <a:xfrm>
            <a:off x="259036" y="6689359"/>
            <a:ext cx="23774398" cy="138024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BC28C-92F9-3C97-9AA7-261C12EB3117}"/>
              </a:ext>
            </a:extLst>
          </p:cNvPr>
          <p:cNvSpPr txBox="1"/>
          <p:nvPr/>
        </p:nvSpPr>
        <p:spPr>
          <a:xfrm>
            <a:off x="284631" y="7330205"/>
            <a:ext cx="27432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latin typeface="Arial"/>
                <a:cs typeface="Arial"/>
              </a:rPr>
              <a:t>[Piggott +, 2015]</a:t>
            </a: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(Grupo Vučković)</a:t>
            </a:r>
            <a:endParaRPr lang="en-US" sz="2400" b="1" i="0" u="none" strike="noStrik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E76CE-AA2E-F527-30F8-844F0D04AC17}"/>
              </a:ext>
            </a:extLst>
          </p:cNvPr>
          <p:cNvSpPr txBox="1"/>
          <p:nvPr/>
        </p:nvSpPr>
        <p:spPr>
          <a:xfrm>
            <a:off x="3686424" y="5175722"/>
            <a:ext cx="274320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4000" dirty="0"/>
            </a:br>
            <a:r>
              <a:rPr lang="en-US" sz="2400" b="0" dirty="0">
                <a:latin typeface="Arial"/>
                <a:cs typeface="Arial"/>
              </a:rPr>
              <a:t>[Lazarov </a:t>
            </a:r>
            <a:r>
              <a:rPr lang="en-US" sz="2400" b="0" i="1" dirty="0">
                <a:latin typeface="Arial"/>
                <a:cs typeface="Arial"/>
              </a:rPr>
              <a:t>+</a:t>
            </a:r>
            <a:r>
              <a:rPr lang="en-US" sz="2400" b="0" dirty="0">
                <a:latin typeface="Arial"/>
                <a:cs typeface="Arial"/>
              </a:rPr>
              <a:t>, 2016]</a:t>
            </a:r>
            <a:endParaRPr lang="en-US" sz="2400" b="0" i="0" u="none" strike="noStrik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023EE-98E9-FF7A-3E49-9B190ED79507}"/>
              </a:ext>
            </a:extLst>
          </p:cNvPr>
          <p:cNvSpPr txBox="1"/>
          <p:nvPr/>
        </p:nvSpPr>
        <p:spPr>
          <a:xfrm>
            <a:off x="6960188" y="7415385"/>
            <a:ext cx="3034145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latin typeface="Arial"/>
                <a:cs typeface="Arial"/>
              </a:rPr>
              <a:t>[Schneider +, 2019]</a:t>
            </a:r>
            <a:endParaRPr lang="en-US" sz="2400" b="0" i="0" u="none" strike="noStrik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A6DD7-2690-3619-A8E1-DC6A9E93AC43}"/>
              </a:ext>
            </a:extLst>
          </p:cNvPr>
          <p:cNvSpPr txBox="1"/>
          <p:nvPr/>
        </p:nvSpPr>
        <p:spPr>
          <a:xfrm>
            <a:off x="9975441" y="5690480"/>
            <a:ext cx="5666505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latin typeface="Arial"/>
                <a:cs typeface="Arial"/>
              </a:rPr>
              <a:t>[Malheiros-Silveira y </a:t>
            </a:r>
            <a:r>
              <a:rPr lang="en-US" sz="2400" b="0" dirty="0" err="1">
                <a:latin typeface="Arial"/>
                <a:cs typeface="Arial"/>
              </a:rPr>
              <a:t>Delalibera</a:t>
            </a:r>
            <a:r>
              <a:rPr lang="en-US" sz="2400" b="0" dirty="0">
                <a:latin typeface="Arial"/>
                <a:cs typeface="Arial"/>
              </a:rPr>
              <a:t>, 2020]</a:t>
            </a:r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F4C6D-3FA0-36EE-A743-CDBB251C3ABA}"/>
              </a:ext>
            </a:extLst>
          </p:cNvPr>
          <p:cNvSpPr txBox="1"/>
          <p:nvPr/>
        </p:nvSpPr>
        <p:spPr>
          <a:xfrm>
            <a:off x="16043243" y="7126419"/>
            <a:ext cx="2743200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latin typeface="Arial"/>
                <a:cs typeface="Arial"/>
              </a:rPr>
              <a:t>[</a:t>
            </a:r>
            <a:r>
              <a:rPr lang="en-US" sz="2400" b="0" dirty="0" err="1">
                <a:latin typeface="Arial"/>
                <a:cs typeface="Arial"/>
              </a:rPr>
              <a:t>Su</a:t>
            </a:r>
            <a:r>
              <a:rPr lang="en-US" sz="2400" b="0" dirty="0">
                <a:latin typeface="Arial"/>
                <a:cs typeface="Arial"/>
              </a:rPr>
              <a:t> +,  2020]</a:t>
            </a: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(Grupo Vučković)</a:t>
            </a:r>
          </a:p>
          <a:p>
            <a:pPr marL="0" marR="0" indent="0" defTabSz="82153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3035C-D541-E1F0-EE26-65F44774598F}"/>
              </a:ext>
            </a:extLst>
          </p:cNvPr>
          <p:cNvSpPr txBox="1"/>
          <p:nvPr/>
        </p:nvSpPr>
        <p:spPr>
          <a:xfrm>
            <a:off x="19184580" y="5505815"/>
            <a:ext cx="307570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latin typeface="Arial"/>
                <a:cs typeface="Arial"/>
              </a:rPr>
              <a:t>[Hammond +, 2021]</a:t>
            </a:r>
          </a:p>
          <a:p>
            <a:r>
              <a:rPr lang="en-US" sz="2400" dirty="0">
                <a:latin typeface="Arial"/>
                <a:cs typeface="Arial"/>
              </a:rPr>
              <a:t>(Grupo Ralph)</a:t>
            </a:r>
            <a:endParaRPr lang="en-US" sz="2400" b="1" i="0" u="none" strike="noStrik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6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F529354A-9A0E-1263-1CB1-F661343D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2" y="2428670"/>
            <a:ext cx="3869720" cy="3119361"/>
          </a:xfrm>
          <a:prstGeom prst="rect">
            <a:avLst/>
          </a:prstGeom>
        </p:spPr>
      </p:pic>
      <p:pic>
        <p:nvPicPr>
          <p:cNvPr id="17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6467FE-9FF3-9A07-05D9-02EFAE24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76" y="8676000"/>
            <a:ext cx="6837740" cy="3368675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3D94C744-CC6C-F9FB-45F4-255959576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04" t="47898" r="46440" b="27347"/>
          <a:stretch/>
        </p:blipFill>
        <p:spPr>
          <a:xfrm>
            <a:off x="10263592" y="7677092"/>
            <a:ext cx="5378229" cy="3492601"/>
          </a:xfrm>
          <a:prstGeom prst="rect">
            <a:avLst/>
          </a:prstGeom>
        </p:spPr>
      </p:pic>
      <p:pic>
        <p:nvPicPr>
          <p:cNvPr id="19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8DE9CCDF-7372-2E63-7CD6-61516E5F98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09" t="18471" r="14545" b="33758"/>
          <a:stretch/>
        </p:blipFill>
        <p:spPr>
          <a:xfrm>
            <a:off x="16115458" y="8306364"/>
            <a:ext cx="7855535" cy="3300279"/>
          </a:xfrm>
          <a:prstGeom prst="rect">
            <a:avLst/>
          </a:prstGeom>
        </p:spPr>
      </p:pic>
      <p:pic>
        <p:nvPicPr>
          <p:cNvPr id="20" name="Picture 20" descr="Timeline&#10;&#10;Description automatically generated">
            <a:extLst>
              <a:ext uri="{FF2B5EF4-FFF2-40B4-BE49-F238E27FC236}">
                <a16:creationId xmlns:a16="http://schemas.microsoft.com/office/drawing/2014/main" id="{C0865545-7B7E-AFF6-91EF-D7272AE8CC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23" t="24138" r="20617" b="45690"/>
          <a:stretch/>
        </p:blipFill>
        <p:spPr>
          <a:xfrm>
            <a:off x="14302875" y="1808879"/>
            <a:ext cx="9498539" cy="3184388"/>
          </a:xfrm>
          <a:prstGeom prst="rect">
            <a:avLst/>
          </a:prstGeom>
        </p:spPr>
      </p:pic>
      <p:pic>
        <p:nvPicPr>
          <p:cNvPr id="21" name="Picture 2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678F5F5-DBBA-F316-DBCD-D0091BAF2D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683" t="51621" r="30049" b="13342"/>
          <a:stretch/>
        </p:blipFill>
        <p:spPr>
          <a:xfrm>
            <a:off x="8466542" y="1693037"/>
            <a:ext cx="3739938" cy="4052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D53A4-1BEC-7A8D-A570-BFEC9EAD097B}"/>
              </a:ext>
            </a:extLst>
          </p:cNvPr>
          <p:cNvSpPr txBox="1"/>
          <p:nvPr/>
        </p:nvSpPr>
        <p:spPr>
          <a:xfrm>
            <a:off x="1089791" y="1852908"/>
            <a:ext cx="3375803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Imagen SEM de un WDM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AD52E-3516-3DAA-FC82-1152ED99239C}"/>
              </a:ext>
            </a:extLst>
          </p:cNvPr>
          <p:cNvSpPr txBox="1"/>
          <p:nvPr/>
        </p:nvSpPr>
        <p:spPr>
          <a:xfrm>
            <a:off x="1863550" y="11680464"/>
            <a:ext cx="3375803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 err="1">
                <a:solidFill>
                  <a:schemeClr val="tx1"/>
                </a:solidFill>
              </a:rPr>
              <a:t>Densidad</a:t>
            </a:r>
            <a:r>
              <a:rPr lang="en-US" sz="1800" b="0" dirty="0">
                <a:solidFill>
                  <a:schemeClr val="tx1"/>
                </a:solidFill>
              </a:rPr>
              <a:t> de </a:t>
            </a:r>
            <a:r>
              <a:rPr lang="en-US" sz="1800" b="0" dirty="0" err="1">
                <a:solidFill>
                  <a:schemeClr val="tx1"/>
                </a:solidFill>
              </a:rPr>
              <a:t>energía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en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el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diseño</a:t>
            </a:r>
            <a:r>
              <a:rPr lang="en-US" sz="1800" b="0" dirty="0">
                <a:solidFill>
                  <a:schemeClr val="tx1"/>
                </a:solidFill>
              </a:rPr>
              <a:t> de un WDM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DD760-094F-E454-3D64-CB4773053856}"/>
              </a:ext>
            </a:extLst>
          </p:cNvPr>
          <p:cNvSpPr txBox="1"/>
          <p:nvPr/>
        </p:nvSpPr>
        <p:spPr>
          <a:xfrm>
            <a:off x="8400606" y="1346196"/>
            <a:ext cx="4024313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 err="1">
                <a:solidFill>
                  <a:schemeClr val="tx1"/>
                </a:solidFill>
              </a:rPr>
              <a:t>Comparación</a:t>
            </a:r>
            <a:r>
              <a:rPr lang="en-US" sz="1800" b="0" dirty="0">
                <a:solidFill>
                  <a:schemeClr val="tx1"/>
                </a:solidFill>
              </a:rPr>
              <a:t> de </a:t>
            </a:r>
            <a:r>
              <a:rPr lang="en-US" sz="1800" b="0" dirty="0" err="1">
                <a:solidFill>
                  <a:schemeClr val="tx1"/>
                </a:solidFill>
              </a:rPr>
              <a:t>desempeño</a:t>
            </a:r>
            <a:r>
              <a:rPr lang="en-US" sz="1800" b="0" dirty="0">
                <a:solidFill>
                  <a:schemeClr val="tx1"/>
                </a:solidFill>
              </a:rPr>
              <a:t> de </a:t>
            </a:r>
            <a:r>
              <a:rPr lang="en-US" sz="1800" b="0" dirty="0" err="1">
                <a:solidFill>
                  <a:schemeClr val="tx1"/>
                </a:solidFill>
              </a:rPr>
              <a:t>algoritmos</a:t>
            </a:r>
            <a:r>
              <a:rPr lang="en-US" sz="1800" b="0" dirty="0">
                <a:solidFill>
                  <a:schemeClr val="tx1"/>
                </a:solidFill>
              </a:rPr>
              <a:t> de </a:t>
            </a:r>
            <a:r>
              <a:rPr lang="en-US" sz="1800" b="0" dirty="0" err="1">
                <a:solidFill>
                  <a:schemeClr val="tx1"/>
                </a:solidFill>
              </a:rPr>
              <a:t>optimización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EC8D1-1772-8A4A-107C-03AB2704DE44}"/>
              </a:ext>
            </a:extLst>
          </p:cNvPr>
          <p:cNvSpPr txBox="1"/>
          <p:nvPr/>
        </p:nvSpPr>
        <p:spPr>
          <a:xfrm>
            <a:off x="16782793" y="1091432"/>
            <a:ext cx="483495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err="1">
                <a:solidFill>
                  <a:schemeClr val="tx1"/>
                </a:solidFill>
              </a:rPr>
              <a:t>Simulación</a:t>
            </a:r>
            <a:r>
              <a:rPr lang="en-US" sz="1800" b="0" dirty="0">
                <a:solidFill>
                  <a:schemeClr val="tx1"/>
                </a:solidFill>
              </a:rPr>
              <a:t> del </a:t>
            </a:r>
            <a:r>
              <a:rPr lang="en-US" sz="1800" b="0" err="1">
                <a:solidFill>
                  <a:schemeClr val="tx1"/>
                </a:solidFill>
              </a:rPr>
              <a:t>diseño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err="1">
                <a:solidFill>
                  <a:schemeClr val="tx1"/>
                </a:solidFill>
              </a:rPr>
              <a:t>erosionado</a:t>
            </a:r>
            <a:r>
              <a:rPr lang="en-US" sz="1800" b="0" dirty="0">
                <a:solidFill>
                  <a:schemeClr val="tx1"/>
                </a:solidFill>
              </a:rPr>
              <a:t>, nominal y </a:t>
            </a:r>
            <a:r>
              <a:rPr lang="en-US" sz="1800" b="0" err="1">
                <a:solidFill>
                  <a:schemeClr val="tx1"/>
                </a:solidFill>
              </a:rPr>
              <a:t>dilatado</a:t>
            </a:r>
            <a:r>
              <a:rPr lang="en-US" sz="1800" b="0" dirty="0">
                <a:solidFill>
                  <a:schemeClr val="tx1"/>
                </a:solidFill>
              </a:rPr>
              <a:t> de un </a:t>
            </a:r>
            <a:r>
              <a:rPr lang="en-US" sz="1800" b="0" i="1" dirty="0">
                <a:solidFill>
                  <a:schemeClr val="tx1"/>
                </a:solidFill>
              </a:rPr>
              <a:t>splitter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E57C9E-CE18-85EA-48DC-6F372E6721F4}"/>
              </a:ext>
            </a:extLst>
          </p:cNvPr>
          <p:cNvSpPr txBox="1"/>
          <p:nvPr/>
        </p:nvSpPr>
        <p:spPr>
          <a:xfrm>
            <a:off x="10750483" y="11608531"/>
            <a:ext cx="3375803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 err="1">
                <a:solidFill>
                  <a:schemeClr val="tx1"/>
                </a:solidFill>
              </a:rPr>
              <a:t>Estructura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optimizada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usando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programación</a:t>
            </a:r>
            <a:r>
              <a:rPr lang="en-US" sz="1800" b="0" dirty="0">
                <a:solidFill>
                  <a:schemeClr val="tx1"/>
                </a:solidFill>
              </a:rPr>
              <a:t> entera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992D-D1D0-D0D9-1FAE-09DCCD32B7DC}"/>
              </a:ext>
            </a:extLst>
          </p:cNvPr>
          <p:cNvSpPr txBox="1"/>
          <p:nvPr/>
        </p:nvSpPr>
        <p:spPr>
          <a:xfrm>
            <a:off x="18115843" y="11940468"/>
            <a:ext cx="3375803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0" dirty="0" err="1">
                <a:solidFill>
                  <a:schemeClr val="tx1"/>
                </a:solidFill>
              </a:rPr>
              <a:t>Diseño</a:t>
            </a:r>
            <a:r>
              <a:rPr lang="en-US" sz="1800" b="0" dirty="0">
                <a:solidFill>
                  <a:schemeClr val="tx1"/>
                </a:solidFill>
              </a:rPr>
              <a:t> a </a:t>
            </a:r>
            <a:r>
              <a:rPr lang="en-US" sz="1800" b="0" dirty="0" err="1">
                <a:solidFill>
                  <a:schemeClr val="tx1"/>
                </a:solidFill>
              </a:rPr>
              <a:t>optimizar</a:t>
            </a:r>
            <a:r>
              <a:rPr lang="en-US" sz="1800" b="0" dirty="0">
                <a:solidFill>
                  <a:schemeClr val="tx1"/>
                </a:solidFill>
              </a:rPr>
              <a:t> de un </a:t>
            </a:r>
            <a:r>
              <a:rPr lang="en-US" sz="1800" b="0" i="1" dirty="0">
                <a:solidFill>
                  <a:schemeClr val="tx1"/>
                </a:solidFill>
              </a:rPr>
              <a:t>bend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211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Revisión</a:t>
            </a:r>
            <a:r>
              <a:rPr lang="en-US" dirty="0"/>
              <a:t> de la </a:t>
            </a:r>
            <a:r>
              <a:rPr lang="en-US" dirty="0" err="1"/>
              <a:t>literatura</a:t>
            </a:r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rgbClr val="00B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69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780026" cy="2224278"/>
          </a:xfrm>
        </p:spPr>
        <p:txBody>
          <a:bodyPr/>
          <a:lstStyle/>
          <a:p>
            <a:r>
              <a:rPr lang="en-PE" sz="9600"/>
              <a:t>Metodología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19</a:t>
            </a:fld>
            <a:endParaRPr lang="en-PE"/>
          </a:p>
        </p:txBody>
      </p:sp>
      <p:pic>
        <p:nvPicPr>
          <p:cNvPr id="6" name="Picture 9" descr="Diagram&#10;&#10;Description automatically generated">
            <a:extLst>
              <a:ext uri="{FF2B5EF4-FFF2-40B4-BE49-F238E27FC236}">
                <a16:creationId xmlns:a16="http://schemas.microsoft.com/office/drawing/2014/main" id="{40CEDFD5-29EA-9825-A736-CDFE5112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77" y="1627590"/>
            <a:ext cx="10418732" cy="111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883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endParaRPr lang="en-US" dirty="0"/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780026" cy="2224278"/>
          </a:xfrm>
        </p:spPr>
        <p:txBody>
          <a:bodyPr/>
          <a:lstStyle/>
          <a:p>
            <a:r>
              <a:rPr lang="en-PE" dirty="0"/>
              <a:t>1. Preparación </a:t>
            </a:r>
            <a:r>
              <a:rPr lang="en-US" dirty="0"/>
              <a:t>de </a:t>
            </a:r>
            <a:r>
              <a:rPr lang="en-US"/>
              <a:t>simulación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20</a:t>
            </a:fld>
            <a:endParaRPr lang="en-PE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84236E30-6C0E-B9E9-31D0-6E980AA7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91" y="5248843"/>
            <a:ext cx="6556696" cy="6674018"/>
          </a:xfrm>
          <a:prstGeom prst="rect">
            <a:avLst/>
          </a:prstGeom>
        </p:spPr>
      </p:pic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1EE949-2444-8717-E1B1-EDA22A030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630" y="5381448"/>
            <a:ext cx="6874671" cy="6385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BD1D9-A0A5-196B-0AD2-50F335E878D2}"/>
              </a:ext>
            </a:extLst>
          </p:cNvPr>
          <p:cNvSpPr/>
          <p:nvPr/>
        </p:nvSpPr>
        <p:spPr>
          <a:xfrm>
            <a:off x="5396207" y="1497558"/>
            <a:ext cx="13048890" cy="4022254"/>
          </a:xfrm>
          <a:prstGeom prst="rect">
            <a:avLst/>
          </a:prstGeom>
          <a:solidFill>
            <a:srgbClr val="00B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Definimos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dispositivos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3600" b="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bend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WDM)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SPINS-B</a:t>
            </a:r>
            <a:endParaRPr lang="en-US" sz="400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Region gris: </a:t>
            </a:r>
            <a:r>
              <a:rPr lang="en-US" sz="3600" b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región</a:t>
            </a:r>
            <a:r>
              <a:rPr lang="en-US" sz="3600" b="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 de </a:t>
            </a:r>
            <a:r>
              <a:rPr lang="en-US" sz="3600" b="0" err="1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optimización</a:t>
            </a:r>
            <a:endParaRPr lang="en-US" sz="3600" b="0">
              <a:solidFill>
                <a:schemeClr val="tx1"/>
              </a:solidFill>
              <a:highlight>
                <a:srgbClr val="C0C0C0"/>
              </a:highlight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Región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negra</a:t>
            </a:r>
            <a:r>
              <a:rPr lang="en-US" sz="3600" b="0" dirty="0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: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región</a:t>
            </a:r>
            <a:r>
              <a:rPr lang="en-US" sz="3600" b="0" dirty="0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fija</a:t>
            </a:r>
            <a:endParaRPr lang="en-US" sz="3600" b="0" dirty="0">
              <a:solidFill>
                <a:srgbClr val="FFFFFF"/>
              </a:solidFill>
              <a:highlight>
                <a:srgbClr val="000000"/>
              </a:highlight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rgbClr val="FFFFFF"/>
                </a:solidFill>
                <a:highlight>
                  <a:srgbClr val="FF0000"/>
                </a:highlight>
                <a:latin typeface="+mn-lt"/>
                <a:ea typeface="+mn-ea"/>
                <a:cs typeface="+mn-cs"/>
              </a:rPr>
              <a:t>Recta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FF0000"/>
                </a:highlight>
                <a:latin typeface="+mn-lt"/>
                <a:ea typeface="+mn-ea"/>
                <a:cs typeface="+mn-cs"/>
              </a:rPr>
              <a:t>roja</a:t>
            </a:r>
            <a:r>
              <a:rPr lang="en-US" sz="3600" b="0" dirty="0">
                <a:solidFill>
                  <a:srgbClr val="FFFFFF"/>
                </a:solidFill>
                <a:highlight>
                  <a:srgbClr val="FF0000"/>
                </a:highlight>
                <a:latin typeface="+mn-lt"/>
                <a:ea typeface="+mn-ea"/>
                <a:cs typeface="+mn-cs"/>
              </a:rPr>
              <a:t>: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FF0000"/>
                </a:highlight>
                <a:latin typeface="+mn-lt"/>
                <a:ea typeface="+mn-ea"/>
                <a:cs typeface="+mn-cs"/>
              </a:rPr>
              <a:t>fuente</a:t>
            </a:r>
            <a:endParaRPr lang="en-US" sz="3600" b="0" dirty="0">
              <a:solidFill>
                <a:srgbClr val="FFFFFF"/>
              </a:solidFill>
              <a:highlight>
                <a:srgbClr val="FF0000"/>
              </a:highlight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Recta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azul</a:t>
            </a:r>
            <a:r>
              <a:rPr lang="en-US" sz="3600" b="0" dirty="0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 y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marrón</a:t>
            </a:r>
            <a:r>
              <a:rPr lang="en-US" sz="3600" b="0" dirty="0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: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00FF"/>
                </a:highlight>
                <a:latin typeface="+mn-lt"/>
                <a:ea typeface="+mn-ea"/>
                <a:cs typeface="+mn-cs"/>
              </a:rPr>
              <a:t>monitores</a:t>
            </a:r>
            <a:endParaRPr lang="en-US" sz="3600" b="0" dirty="0">
              <a:solidFill>
                <a:srgbClr val="FFFFFF"/>
              </a:solidFill>
              <a:highlight>
                <a:srgbClr val="0000FF"/>
              </a:highlight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rgbClr val="FFFFFF"/>
                </a:solidFill>
                <a:highlight>
                  <a:srgbClr val="008000"/>
                </a:highlight>
                <a:latin typeface="+mn-lt"/>
                <a:ea typeface="+mn-ea"/>
                <a:cs typeface="+mn-cs"/>
              </a:rPr>
              <a:t>Región </a:t>
            </a:r>
            <a:r>
              <a:rPr lang="en-US" sz="3600" b="0" dirty="0" err="1">
                <a:solidFill>
                  <a:srgbClr val="FFFFFF"/>
                </a:solidFill>
                <a:highlight>
                  <a:srgbClr val="008000"/>
                </a:highlight>
                <a:latin typeface="+mn-lt"/>
                <a:ea typeface="+mn-ea"/>
                <a:cs typeface="+mn-cs"/>
              </a:rPr>
              <a:t>verde</a:t>
            </a:r>
            <a:r>
              <a:rPr lang="en-US" sz="3600" b="0" dirty="0">
                <a:solidFill>
                  <a:srgbClr val="FFFFFF"/>
                </a:solidFill>
                <a:highlight>
                  <a:srgbClr val="008000"/>
                </a:highlight>
                <a:latin typeface="+mn-lt"/>
                <a:ea typeface="+mn-ea"/>
                <a:cs typeface="+mn-cs"/>
              </a:rPr>
              <a:t>: PML</a:t>
            </a:r>
          </a:p>
          <a:p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fijó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resolución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 40nm [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+, 2020]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D10E6-E43F-0BEF-510E-D0346D418259}"/>
              </a:ext>
            </a:extLst>
          </p:cNvPr>
          <p:cNvSpPr/>
          <p:nvPr/>
        </p:nvSpPr>
        <p:spPr>
          <a:xfrm>
            <a:off x="3949255" y="11689685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I) </a:t>
            </a:r>
            <a:r>
              <a:rPr lang="en-US" sz="5400" b="0" i="1" dirty="0">
                <a:solidFill>
                  <a:srgbClr val="FFFFFF"/>
                </a:solidFill>
                <a:ea typeface="+mn-ea"/>
                <a:cs typeface="+mn-cs"/>
              </a:rPr>
              <a:t>Bend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07A35B-2683-9643-C6CB-8AC2ED19DEC1}"/>
              </a:ext>
            </a:extLst>
          </p:cNvPr>
          <p:cNvSpPr/>
          <p:nvPr/>
        </p:nvSpPr>
        <p:spPr>
          <a:xfrm>
            <a:off x="14455460" y="11727653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II) WDM</a:t>
            </a:r>
          </a:p>
        </p:txBody>
      </p:sp>
    </p:spTree>
    <p:extLst>
      <p:ext uri="{BB962C8B-B14F-4D97-AF65-F5344CB8AC3E}">
        <p14:creationId xmlns:p14="http://schemas.microsoft.com/office/powerpoint/2010/main" val="9331695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710350" cy="2224278"/>
          </a:xfrm>
        </p:spPr>
        <p:txBody>
          <a:bodyPr/>
          <a:lstStyle/>
          <a:p>
            <a:r>
              <a:rPr lang="en-PE" dirty="0"/>
              <a:t>2. </a:t>
            </a:r>
            <a:r>
              <a:rPr lang="en-PE" dirty="0" err="1"/>
              <a:t>Preparación</a:t>
            </a:r>
            <a:r>
              <a:rPr lang="en-PE"/>
              <a:t> de optimización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21</a:t>
            </a:fld>
            <a:endParaRPr lang="en-PE"/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C3C9D0B-8B54-7DFB-7A21-3F7BEB1AF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5" y="2312844"/>
            <a:ext cx="16240664" cy="905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962EB2-1C38-DBDF-09EC-6532EEE13925}"/>
              </a:ext>
            </a:extLst>
          </p:cNvPr>
          <p:cNvSpPr/>
          <p:nvPr/>
        </p:nvSpPr>
        <p:spPr>
          <a:xfrm>
            <a:off x="17616556" y="2362001"/>
            <a:ext cx="6234022" cy="337592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Los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algoritmos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i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gradient-free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mostraron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valores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FOM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bajos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(&lt;0.1).</a:t>
            </a:r>
          </a:p>
          <a:p>
            <a:endParaRPr lang="en-US" sz="30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3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Idea: Usar la </a:t>
            </a: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información</a:t>
            </a:r>
            <a:r>
              <a:rPr lang="en-US" sz="3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de la </a:t>
            </a: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gradiente</a:t>
            </a:r>
            <a:r>
              <a:rPr lang="en-US" sz="3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para </a:t>
            </a: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guiar</a:t>
            </a:r>
            <a:r>
              <a:rPr lang="en-US" sz="3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 sus </a:t>
            </a: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búsquedas</a:t>
            </a:r>
            <a:endParaRPr lang="en-US" sz="3000" b="0" dirty="0" err="1">
              <a:solidFill>
                <a:schemeClr val="tx1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C09CA-3CFC-A72E-FF0F-E433BA12DE52}"/>
              </a:ext>
            </a:extLst>
          </p:cNvPr>
          <p:cNvSpPr/>
          <p:nvPr/>
        </p:nvSpPr>
        <p:spPr>
          <a:xfrm>
            <a:off x="17617568" y="6219978"/>
            <a:ext cx="6234022" cy="291425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Algoritmos</a:t>
            </a:r>
            <a:r>
              <a:rPr lang="en-US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3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evaluar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G-PSO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G-GA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G-CMA-ES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L-BFGS-B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BE7841-6828-8E2D-C2F1-5EF24C55F190}"/>
              </a:ext>
            </a:extLst>
          </p:cNvPr>
          <p:cNvSpPr/>
          <p:nvPr/>
        </p:nvSpPr>
        <p:spPr>
          <a:xfrm>
            <a:off x="17704237" y="10080370"/>
            <a:ext cx="6234022" cy="199092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Reproducibilidad</a:t>
            </a:r>
            <a:endParaRPr lang="en-US" sz="3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seed = 128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seed = 256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Seed = 512</a:t>
            </a:r>
          </a:p>
        </p:txBody>
      </p:sp>
    </p:spTree>
    <p:extLst>
      <p:ext uri="{BB962C8B-B14F-4D97-AF65-F5344CB8AC3E}">
        <p14:creationId xmlns:p14="http://schemas.microsoft.com/office/powerpoint/2010/main" val="8180106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3096326" cy="2224278"/>
          </a:xfrm>
        </p:spPr>
        <p:txBody>
          <a:bodyPr/>
          <a:lstStyle/>
          <a:p>
            <a:r>
              <a:rPr lang="en-PE" dirty="0" err="1"/>
              <a:t>Algoritmos</a:t>
            </a:r>
            <a:r>
              <a:rPr lang="en-PE" dirty="0"/>
              <a:t> </a:t>
            </a:r>
            <a:r>
              <a:rPr lang="en-US" sz="9600" i="1" strike="sngStrike"/>
              <a:t>free</a:t>
            </a:r>
            <a:r>
              <a:rPr lang="en-US" sz="9600" i="1"/>
              <a:t>-</a:t>
            </a:r>
            <a:r>
              <a:rPr lang="en-PE" sz="9600" i="1"/>
              <a:t>gradient-based</a:t>
            </a:r>
            <a:endParaRPr lang="en-US" sz="9600" i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22</a:t>
            </a:fld>
            <a:endParaRPr lang="en-PE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871EB5D-574D-86E8-5D2D-FF6007E21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63" y="4305415"/>
            <a:ext cx="7172684" cy="6199876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DBB5B646-728B-635A-295C-DD24EA01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637" y="4305414"/>
            <a:ext cx="7316458" cy="6314895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EE5BFEB8-43C6-7A13-1BE9-43254BBF3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527" y="4305414"/>
            <a:ext cx="7201439" cy="6199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AEFB5-4C87-0322-466B-DBC15C05E096}"/>
              </a:ext>
            </a:extLst>
          </p:cNvPr>
          <p:cNvSpPr txBox="1"/>
          <p:nvPr/>
        </p:nvSpPr>
        <p:spPr>
          <a:xfrm>
            <a:off x="3962075" y="3471947"/>
            <a:ext cx="176248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G-GA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A8F6D-07BC-E5AC-7783-C9139B653144}"/>
              </a:ext>
            </a:extLst>
          </p:cNvPr>
          <p:cNvSpPr txBox="1"/>
          <p:nvPr/>
        </p:nvSpPr>
        <p:spPr>
          <a:xfrm>
            <a:off x="11472321" y="3401073"/>
            <a:ext cx="193501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G-PSO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639D8-26F7-B4AA-6E50-8AB8B056499B}"/>
              </a:ext>
            </a:extLst>
          </p:cNvPr>
          <p:cNvSpPr txBox="1"/>
          <p:nvPr/>
        </p:nvSpPr>
        <p:spPr>
          <a:xfrm>
            <a:off x="17779526" y="3473971"/>
            <a:ext cx="322897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/>
              <a:t>G-CMA-ES</a:t>
            </a:r>
          </a:p>
        </p:txBody>
      </p:sp>
      <p:pic>
        <p:nvPicPr>
          <p:cNvPr id="16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29E5C58E-56D2-88CB-D28B-E41F971BC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9067" y="10778655"/>
            <a:ext cx="2952750" cy="129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BEC9589-AF3B-C5B4-120C-C708DA0FA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2510" y="10659888"/>
            <a:ext cx="3133725" cy="7905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1B6D49A-BF42-6C5D-912B-9CE5E5DFA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3469" y="11687768"/>
            <a:ext cx="6048375" cy="790575"/>
          </a:xfrm>
          <a:prstGeom prst="rect">
            <a:avLst/>
          </a:prstGeom>
        </p:spPr>
      </p:pic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4C4D14C1-8E07-AC10-794C-A4B365A2B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131" y="10811787"/>
            <a:ext cx="4419600" cy="1743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330958-2FE9-0C6E-29D8-CB3007B9FF0F}"/>
                  </a:ext>
                </a:extLst>
              </p14:cNvPr>
              <p14:cNvContentPartPr/>
              <p14:nvPr/>
            </p14:nvContentPartPr>
            <p14:xfrm>
              <a:off x="19318309" y="11719774"/>
              <a:ext cx="248285" cy="32197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330958-2FE9-0C6E-29D8-CB3007B9FF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64771" y="2092871"/>
                <a:ext cx="355719" cy="193182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521B8FAB-0058-47E4-B846-78DDDB01F0C2}"/>
              </a:ext>
            </a:extLst>
          </p:cNvPr>
          <p:cNvSpPr/>
          <p:nvPr/>
        </p:nvSpPr>
        <p:spPr>
          <a:xfrm>
            <a:off x="2993761" y="6239341"/>
            <a:ext cx="1237812" cy="484632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3C1A6F4-E3D7-312F-CBB4-7814EE9FDCE2}"/>
              </a:ext>
            </a:extLst>
          </p:cNvPr>
          <p:cNvSpPr/>
          <p:nvPr/>
        </p:nvSpPr>
        <p:spPr>
          <a:xfrm rot="-2280000">
            <a:off x="3661993" y="8157607"/>
            <a:ext cx="913557" cy="500844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0C6633F-B9C9-DA03-451F-AF335B71F561}"/>
              </a:ext>
            </a:extLst>
          </p:cNvPr>
          <p:cNvSpPr/>
          <p:nvPr/>
        </p:nvSpPr>
        <p:spPr>
          <a:xfrm rot="-1860000">
            <a:off x="12228579" y="6542512"/>
            <a:ext cx="929770" cy="371143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26A8A7F-86F3-E874-B2C2-19DFA5BB1998}"/>
              </a:ext>
            </a:extLst>
          </p:cNvPr>
          <p:cNvSpPr/>
          <p:nvPr/>
        </p:nvSpPr>
        <p:spPr>
          <a:xfrm rot="-1860000">
            <a:off x="18290446" y="7079876"/>
            <a:ext cx="2615897" cy="306292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5853D62-C709-3E2D-7451-8B38B2A6F7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0478" y="2149518"/>
            <a:ext cx="16372935" cy="12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782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3096326" cy="2224278"/>
          </a:xfrm>
        </p:spPr>
        <p:txBody>
          <a:bodyPr/>
          <a:lstStyle/>
          <a:p>
            <a:r>
              <a:rPr lang="en-PE" dirty="0" err="1"/>
              <a:t>Algoritmos</a:t>
            </a:r>
            <a:r>
              <a:rPr lang="en-PE" dirty="0"/>
              <a:t> </a:t>
            </a:r>
            <a:r>
              <a:rPr lang="en-US" sz="9600" i="1" strike="sngStrike"/>
              <a:t>free</a:t>
            </a:r>
            <a:r>
              <a:rPr lang="en-US" sz="9600" i="1"/>
              <a:t>-</a:t>
            </a:r>
            <a:r>
              <a:rPr lang="en-PE" sz="9600" i="1"/>
              <a:t>gradient-based</a:t>
            </a:r>
            <a:endParaRPr lang="en-US" sz="9600" i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23</a:t>
            </a:fld>
            <a:endParaRPr lang="en-PE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871EB5D-574D-86E8-5D2D-FF6007E21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63" y="4305415"/>
            <a:ext cx="7172684" cy="6199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AEFB5-4C87-0322-466B-DBC15C05E096}"/>
              </a:ext>
            </a:extLst>
          </p:cNvPr>
          <p:cNvSpPr txBox="1"/>
          <p:nvPr/>
        </p:nvSpPr>
        <p:spPr>
          <a:xfrm>
            <a:off x="3962075" y="3471947"/>
            <a:ext cx="176248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G-GA</a:t>
            </a:r>
            <a:endParaRPr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4C4D14C1-8E07-AC10-794C-A4B365A2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131" y="10811787"/>
            <a:ext cx="4419600" cy="1743075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521B8FAB-0058-47E4-B846-78DDDB01F0C2}"/>
              </a:ext>
            </a:extLst>
          </p:cNvPr>
          <p:cNvSpPr/>
          <p:nvPr/>
        </p:nvSpPr>
        <p:spPr>
          <a:xfrm>
            <a:off x="2993761" y="6239341"/>
            <a:ext cx="1237812" cy="484632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3C1A6F4-E3D7-312F-CBB4-7814EE9FDCE2}"/>
              </a:ext>
            </a:extLst>
          </p:cNvPr>
          <p:cNvSpPr/>
          <p:nvPr/>
        </p:nvSpPr>
        <p:spPr>
          <a:xfrm rot="-2280000">
            <a:off x="3661993" y="8157607"/>
            <a:ext cx="913557" cy="500844"/>
          </a:xfrm>
          <a:prstGeom prst="rightArrow">
            <a:avLst/>
          </a:prstGeom>
          <a:solidFill>
            <a:srgbClr val="FFFF0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5853D62-C709-3E2D-7451-8B38B2A6F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478" y="2149518"/>
            <a:ext cx="16372935" cy="128707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E5340BB-FF78-8ED7-9A09-63E3124C2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1192" y="4418823"/>
            <a:ext cx="14475124" cy="4360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BBA65E-3B58-B41E-2F1B-23A380714F92}"/>
              </a:ext>
            </a:extLst>
          </p:cNvPr>
          <p:cNvSpPr/>
          <p:nvPr/>
        </p:nvSpPr>
        <p:spPr>
          <a:xfrm>
            <a:off x="10535606" y="9097597"/>
            <a:ext cx="12358777" cy="60593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Aquí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realiza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ejecución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GD para dos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agentes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aleatorios</a:t>
            </a:r>
            <a:endParaRPr kumimoji="0" lang="en-US" sz="3000" b="0" i="0" u="none" strike="noStrike" cap="none" spc="0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90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0767196" cy="2224278"/>
          </a:xfrm>
        </p:spPr>
        <p:txBody>
          <a:bodyPr/>
          <a:lstStyle/>
          <a:p>
            <a:r>
              <a:rPr lang="en-PE" dirty="0"/>
              <a:t>3,4,5. </a:t>
            </a:r>
            <a:r>
              <a:rPr lang="en-PE" dirty="0" err="1"/>
              <a:t>Optimización</a:t>
            </a:r>
            <a:endParaRPr lang="en-US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24</a:t>
            </a:fld>
            <a:endParaRPr lang="en-PE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7E2C5134-09B9-9FC1-179C-D82D6BA3C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36" y="1713247"/>
            <a:ext cx="10418732" cy="11162940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0A8E30C-9837-546C-70A9-F0E0DA22A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3188" y="2017840"/>
            <a:ext cx="12907992" cy="188900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B9E764-53D2-1E49-BBE3-3F43BA9B0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619" y="5491937"/>
            <a:ext cx="2356808" cy="1078122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E2E540-95EC-BA18-E17D-A306B30A5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7164" y="6905169"/>
            <a:ext cx="5140265" cy="1306542"/>
          </a:xfrm>
          <a:prstGeom prst="rect">
            <a:avLst/>
          </a:prstGeom>
        </p:spPr>
      </p:pic>
      <p:pic>
        <p:nvPicPr>
          <p:cNvPr id="8" name="Picture 9" descr="Text, letter&#10;&#10;Description automatically generated">
            <a:extLst>
              <a:ext uri="{FF2B5EF4-FFF2-40B4-BE49-F238E27FC236}">
                <a16:creationId xmlns:a16="http://schemas.microsoft.com/office/drawing/2014/main" id="{1A1A32A8-C171-2413-1FD8-042F6DB9F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4142" y="8808620"/>
            <a:ext cx="10116628" cy="1325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F5A0A-3C85-6D35-C83C-1ADF62F2A776}"/>
              </a:ext>
            </a:extLst>
          </p:cNvPr>
          <p:cNvSpPr txBox="1"/>
          <p:nvPr/>
        </p:nvSpPr>
        <p:spPr>
          <a:xfrm flipH="1">
            <a:off x="21802901" y="5136415"/>
            <a:ext cx="2119402" cy="4884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/>
              <a:t>2000</a:t>
            </a:r>
          </a:p>
          <a:p>
            <a:pPr algn="l"/>
            <a:endParaRPr lang="en-US" sz="4400" dirty="0"/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3x800</a:t>
            </a:r>
          </a:p>
          <a:p>
            <a:pPr algn="l"/>
            <a:endParaRPr lang="en-US" sz="4400" dirty="0"/>
          </a:p>
          <a:p>
            <a:pPr algn="l"/>
            <a:endParaRPr lang="en-US" sz="4400" dirty="0"/>
          </a:p>
          <a:p>
            <a:pPr algn="l"/>
            <a:r>
              <a:rPr lang="en-US" sz="4400" dirty="0"/>
              <a:t>3x400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1469431-06D3-EBA7-DB2A-F046D349B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9132" y="7134828"/>
            <a:ext cx="3296103" cy="872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6DB14-6BCF-4770-DEBC-396EB587959B}"/>
              </a:ext>
            </a:extLst>
          </p:cNvPr>
          <p:cNvSpPr txBox="1"/>
          <p:nvPr/>
        </p:nvSpPr>
        <p:spPr>
          <a:xfrm flipH="1">
            <a:off x="20456087" y="3950255"/>
            <a:ext cx="3470872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/>
              <a:t>N° </a:t>
            </a:r>
            <a:endParaRPr lang="en-US"/>
          </a:p>
          <a:p>
            <a:pPr algn="r"/>
            <a:r>
              <a:rPr lang="en-US" sz="2800" dirty="0" err="1"/>
              <a:t>evaluaciones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AC8A7D-E05B-83F3-BB8B-657CCED34501}"/>
              </a:ext>
            </a:extLst>
          </p:cNvPr>
          <p:cNvCxnSpPr/>
          <p:nvPr/>
        </p:nvCxnSpPr>
        <p:spPr>
          <a:xfrm flipH="1">
            <a:off x="21179428" y="4431101"/>
            <a:ext cx="5751" cy="646406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3744F7-1066-D85E-4D1A-B3ABA5C93CD8}"/>
              </a:ext>
            </a:extLst>
          </p:cNvPr>
          <p:cNvCxnSpPr/>
          <p:nvPr/>
        </p:nvCxnSpPr>
        <p:spPr>
          <a:xfrm>
            <a:off x="10900014" y="6687448"/>
            <a:ext cx="13106399" cy="10926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05CA7A-A587-3E1B-59CA-90422BB78C91}"/>
              </a:ext>
            </a:extLst>
          </p:cNvPr>
          <p:cNvCxnSpPr>
            <a:cxnSpLocks/>
          </p:cNvCxnSpPr>
          <p:nvPr/>
        </p:nvCxnSpPr>
        <p:spPr>
          <a:xfrm>
            <a:off x="10901027" y="8772772"/>
            <a:ext cx="13106399" cy="10926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0504631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FF00-EE6F-5C82-7AA7-29490566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Contribuciones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5CB0F-794B-9D76-A7CA-957C702C8E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87179-1649-A0F3-AAE0-8CFF71248F3D}"/>
              </a:ext>
            </a:extLst>
          </p:cNvPr>
          <p:cNvSpPr/>
          <p:nvPr/>
        </p:nvSpPr>
        <p:spPr>
          <a:xfrm>
            <a:off x="-2085" y="2959693"/>
            <a:ext cx="24389490" cy="8829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/>
              <a:t>Se </a:t>
            </a:r>
            <a:r>
              <a:rPr lang="en-US" sz="4800" b="0" dirty="0" err="1"/>
              <a:t>propuso</a:t>
            </a:r>
            <a:r>
              <a:rPr lang="en-US" sz="4800" b="0" dirty="0"/>
              <a:t> </a:t>
            </a:r>
            <a:r>
              <a:rPr lang="en-US" sz="4800" b="0" dirty="0" err="1"/>
              <a:t>una</a:t>
            </a:r>
            <a:r>
              <a:rPr lang="en-US" sz="4800" b="0" dirty="0"/>
              <a:t> </a:t>
            </a:r>
            <a:r>
              <a:rPr lang="en-US" sz="4800" dirty="0" err="1">
                <a:highlight>
                  <a:srgbClr val="00FF00"/>
                </a:highlight>
              </a:rPr>
              <a:t>variante</a:t>
            </a:r>
            <a:r>
              <a:rPr lang="en-US" sz="4800" dirty="0">
                <a:highlight>
                  <a:srgbClr val="00FF00"/>
                </a:highlight>
              </a:rPr>
              <a:t> de GA y PSO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1BB8E2-34F2-29A4-5293-417934F38B51}"/>
              </a:ext>
            </a:extLst>
          </p:cNvPr>
          <p:cNvSpPr/>
          <p:nvPr/>
        </p:nvSpPr>
        <p:spPr>
          <a:xfrm>
            <a:off x="-1073" y="4447268"/>
            <a:ext cx="24389490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/>
              <a:t>Se </a:t>
            </a:r>
            <a:r>
              <a:rPr lang="en-US" sz="4800" dirty="0" err="1">
                <a:highlight>
                  <a:srgbClr val="C0C0C0"/>
                </a:highlight>
              </a:rPr>
              <a:t>adaptó</a:t>
            </a:r>
            <a:r>
              <a:rPr lang="en-US" sz="4800" dirty="0"/>
              <a:t> </a:t>
            </a:r>
            <a:r>
              <a:rPr lang="en-US" sz="4800" b="0" dirty="0" err="1"/>
              <a:t>el</a:t>
            </a:r>
            <a:r>
              <a:rPr lang="en-US" sz="4800" b="0" dirty="0"/>
              <a:t> </a:t>
            </a:r>
            <a:r>
              <a:rPr lang="en-US" sz="4800" b="0" dirty="0" err="1"/>
              <a:t>paquete</a:t>
            </a:r>
            <a:r>
              <a:rPr lang="en-US" sz="4800" b="0" dirty="0"/>
              <a:t> de python </a:t>
            </a:r>
            <a:r>
              <a:rPr lang="en-US" sz="4800" dirty="0">
                <a:highlight>
                  <a:srgbClr val="C0C0C0"/>
                </a:highlight>
              </a:rPr>
              <a:t>SPINS-B</a:t>
            </a:r>
            <a:r>
              <a:rPr lang="en-US" sz="4800" b="0" dirty="0"/>
              <a:t> para que </a:t>
            </a:r>
            <a:r>
              <a:rPr lang="en-US" sz="4800" b="0" dirty="0" err="1"/>
              <a:t>funcione</a:t>
            </a:r>
            <a:r>
              <a:rPr lang="en-US" sz="4800" b="0" dirty="0"/>
              <a:t> </a:t>
            </a:r>
            <a:r>
              <a:rPr lang="en-US" sz="4800" b="0" dirty="0" err="1"/>
              <a:t>correctamente</a:t>
            </a:r>
            <a:r>
              <a:rPr lang="en-US" sz="4800" b="0" dirty="0"/>
              <a:t> con SLURM (</a:t>
            </a:r>
            <a:r>
              <a:rPr lang="en-US" sz="4800" i="1" dirty="0">
                <a:highlight>
                  <a:srgbClr val="C0C0C0"/>
                </a:highlight>
              </a:rPr>
              <a:t>cluster</a:t>
            </a:r>
            <a:r>
              <a:rPr lang="en-US" sz="4800" dirty="0">
                <a:highlight>
                  <a:srgbClr val="C0C0C0"/>
                </a:highlight>
              </a:rPr>
              <a:t> </a:t>
            </a:r>
            <a:r>
              <a:rPr lang="en-US" sz="4800" dirty="0" err="1">
                <a:highlight>
                  <a:srgbClr val="C0C0C0"/>
                </a:highlight>
              </a:rPr>
              <a:t>Khipu</a:t>
            </a:r>
            <a:r>
              <a:rPr lang="en-US" sz="4800" b="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86C85-4813-B686-EB1F-0E35C247D1A3}"/>
              </a:ext>
            </a:extLst>
          </p:cNvPr>
          <p:cNvSpPr/>
          <p:nvPr/>
        </p:nvSpPr>
        <p:spPr>
          <a:xfrm>
            <a:off x="-61" y="6650494"/>
            <a:ext cx="24389490" cy="3098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/>
              <a:t>Se </a:t>
            </a:r>
            <a:r>
              <a:rPr lang="en-US" sz="4800" dirty="0" err="1">
                <a:highlight>
                  <a:srgbClr val="FFFF00"/>
                </a:highlight>
              </a:rPr>
              <a:t>extendieron</a:t>
            </a:r>
            <a:r>
              <a:rPr lang="en-US" sz="4800" dirty="0">
                <a:highlight>
                  <a:srgbClr val="FFFF00"/>
                </a:highlight>
              </a:rPr>
              <a:t> </a:t>
            </a:r>
            <a:r>
              <a:rPr lang="en-US" sz="4800" dirty="0" err="1">
                <a:highlight>
                  <a:srgbClr val="FFFF00"/>
                </a:highlight>
              </a:rPr>
              <a:t>funcionalidades</a:t>
            </a:r>
            <a:r>
              <a:rPr lang="en-US" sz="4800" b="0" dirty="0"/>
              <a:t> de SPINS-B.</a:t>
            </a:r>
          </a:p>
          <a:p>
            <a:pPr marL="685800" indent="-685800">
              <a:buFont typeface="Arial"/>
              <a:buChar char="•"/>
            </a:pPr>
            <a:r>
              <a:rPr lang="en-US" sz="4800" b="0" dirty="0" err="1"/>
              <a:t>Algoritmos</a:t>
            </a:r>
            <a:r>
              <a:rPr lang="en-US" sz="4800" b="0" dirty="0"/>
              <a:t> de </a:t>
            </a:r>
            <a:r>
              <a:rPr lang="en-US" sz="4800" b="0" dirty="0" err="1"/>
              <a:t>optimización</a:t>
            </a:r>
            <a:endParaRPr lang="en-US" sz="4800" b="0"/>
          </a:p>
          <a:p>
            <a:pPr marL="685800" indent="-685800">
              <a:buFont typeface="Arial"/>
              <a:buChar char="•"/>
            </a:pPr>
            <a:r>
              <a:rPr lang="en-US" sz="4800" b="0" err="1"/>
              <a:t>Visualización</a:t>
            </a:r>
            <a:endParaRPr lang="en-US" sz="4800" b="0"/>
          </a:p>
          <a:p>
            <a:pPr marL="685800" indent="-685800">
              <a:buFont typeface="Arial"/>
              <a:buChar char="•"/>
            </a:pPr>
            <a:r>
              <a:rPr lang="en-US" sz="4800" b="0" dirty="0" err="1"/>
              <a:t>Generación</a:t>
            </a:r>
            <a:r>
              <a:rPr lang="en-US" sz="4800" b="0" dirty="0"/>
              <a:t> de GDS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3711E-6188-5C20-C9AA-4282D7ABFFB7}"/>
              </a:ext>
            </a:extLst>
          </p:cNvPr>
          <p:cNvSpPr/>
          <p:nvPr/>
        </p:nvSpPr>
        <p:spPr>
          <a:xfrm>
            <a:off x="952" y="10245393"/>
            <a:ext cx="24389490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/>
              <a:t>Se </a:t>
            </a:r>
            <a:r>
              <a:rPr lang="en-US" sz="4800" b="0" dirty="0" err="1"/>
              <a:t>generaron</a:t>
            </a:r>
            <a:r>
              <a:rPr lang="en-US" sz="4800" b="0" dirty="0"/>
              <a:t> </a:t>
            </a:r>
            <a:r>
              <a:rPr lang="en-US" sz="4800" dirty="0" err="1">
                <a:highlight>
                  <a:srgbClr val="FFFF00"/>
                </a:highlight>
              </a:rPr>
              <a:t>comparativas</a:t>
            </a:r>
            <a:r>
              <a:rPr lang="en-US" sz="4800" dirty="0">
                <a:highlight>
                  <a:srgbClr val="FFFF00"/>
                </a:highlight>
              </a:rPr>
              <a:t> de </a:t>
            </a:r>
            <a:r>
              <a:rPr lang="en-US" sz="4800" dirty="0" err="1">
                <a:highlight>
                  <a:srgbClr val="FFFF00"/>
                </a:highlight>
              </a:rPr>
              <a:t>cinco</a:t>
            </a:r>
            <a:r>
              <a:rPr lang="en-US" sz="4800" dirty="0">
                <a:highlight>
                  <a:srgbClr val="FFFF00"/>
                </a:highlight>
              </a:rPr>
              <a:t> </a:t>
            </a:r>
            <a:r>
              <a:rPr lang="en-US" sz="4800" dirty="0" err="1">
                <a:highlight>
                  <a:srgbClr val="FFFF00"/>
                </a:highlight>
              </a:rPr>
              <a:t>algoritmos</a:t>
            </a:r>
            <a:r>
              <a:rPr lang="en-US" sz="4800" dirty="0">
                <a:highlight>
                  <a:srgbClr val="FFFF00"/>
                </a:highlight>
              </a:rPr>
              <a:t> de </a:t>
            </a:r>
            <a:r>
              <a:rPr lang="en-US" sz="4800" dirty="0" err="1">
                <a:highlight>
                  <a:srgbClr val="FFFF00"/>
                </a:highlight>
              </a:rPr>
              <a:t>optimización</a:t>
            </a:r>
            <a:r>
              <a:rPr lang="en-US" sz="4800" b="0" dirty="0"/>
              <a:t> para </a:t>
            </a:r>
            <a:r>
              <a:rPr lang="en-US" sz="4800" b="0" dirty="0" err="1"/>
              <a:t>dispositivos</a:t>
            </a:r>
            <a:r>
              <a:rPr lang="en-US" sz="4800" b="0" dirty="0"/>
              <a:t> </a:t>
            </a:r>
            <a:r>
              <a:rPr lang="en-US" sz="4800" b="0" dirty="0" err="1"/>
              <a:t>nanofotónicos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1205115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Revisión</a:t>
            </a:r>
            <a:r>
              <a:rPr lang="en-US" dirty="0"/>
              <a:t> de la </a:t>
            </a:r>
            <a:r>
              <a:rPr lang="en-US" dirty="0" err="1"/>
              <a:t>literatura</a:t>
            </a:r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rgbClr val="00B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5246512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03D0-CEE4-304A-7E32-CCCC6DAD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29" y="234460"/>
            <a:ext cx="23556403" cy="2224278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experimentos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E9E4-9AFC-D3B2-051D-CFBF3F625A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dirty="0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76453-EB96-3883-AFE2-B4727E196AB7}"/>
              </a:ext>
            </a:extLst>
          </p:cNvPr>
          <p:cNvSpPr/>
          <p:nvPr/>
        </p:nvSpPr>
        <p:spPr>
          <a:xfrm>
            <a:off x="1199030" y="4034339"/>
            <a:ext cx="6550323" cy="18062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Maxwell-B (</a:t>
            </a:r>
            <a:r>
              <a:rPr lang="en-US" sz="54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servidor</a:t>
            </a:r>
            <a:r>
              <a:rPr lang="en-US" sz="5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[GPU]</a:t>
            </a:r>
            <a:endParaRPr 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EF90B3-0C37-69A2-675A-2C2914D267A3}"/>
              </a:ext>
            </a:extLst>
          </p:cNvPr>
          <p:cNvSpPr/>
          <p:nvPr/>
        </p:nvSpPr>
        <p:spPr>
          <a:xfrm>
            <a:off x="1200042" y="7803879"/>
            <a:ext cx="6550323" cy="180626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SPINS-B (</a:t>
            </a:r>
            <a:r>
              <a:rPr lang="en-US" sz="54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cliente</a:t>
            </a:r>
            <a:r>
              <a:rPr lang="en-US" sz="5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[CPU]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E5E24-F169-CC25-44AD-502A79CC0E4C}"/>
              </a:ext>
            </a:extLst>
          </p:cNvPr>
          <p:cNvCxnSpPr/>
          <p:nvPr/>
        </p:nvCxnSpPr>
        <p:spPr>
          <a:xfrm flipH="1">
            <a:off x="4276832" y="5829870"/>
            <a:ext cx="34504" cy="19783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BEF725C-D001-D54B-92A2-D7DE18FA1231}"/>
              </a:ext>
            </a:extLst>
          </p:cNvPr>
          <p:cNvSpPr/>
          <p:nvPr/>
        </p:nvSpPr>
        <p:spPr>
          <a:xfrm>
            <a:off x="10850312" y="3862227"/>
            <a:ext cx="10202174" cy="623824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400" b="0" i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Cluster</a:t>
            </a:r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4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Khipu</a:t>
            </a:r>
            <a:endParaRPr lang="en-US" sz="4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4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en-US" sz="4400" b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Nodo</a:t>
            </a:r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GPU g001: Tesla T4, 16 GB</a:t>
            </a:r>
          </a:p>
          <a:p>
            <a:endParaRPr lang="en-US" sz="4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en-US" sz="4400" b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Nodo</a:t>
            </a:r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GPU ag001: A100, 40 GB</a:t>
            </a:r>
          </a:p>
          <a:p>
            <a:endParaRPr lang="en-US" sz="4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Laboratorio </a:t>
            </a:r>
            <a:r>
              <a:rPr lang="en-US" sz="44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deñ</a:t>
            </a:r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CEG</a:t>
            </a:r>
          </a:p>
          <a:p>
            <a:r>
              <a:rPr lang="en-US" sz="44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Quadro RTX, 8GB</a:t>
            </a:r>
          </a:p>
          <a:p>
            <a:endParaRPr lang="en-US" sz="4400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2100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Tiempo de </a:t>
            </a:r>
            <a:r>
              <a:rPr lang="en-US" dirty="0" err="1"/>
              <a:t>ejecución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28</a:t>
            </a:fld>
            <a:endParaRPr lang="en-PE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2DD34937-2816-450D-6158-8978CD118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86"/>
          <a:stretch/>
        </p:blipFill>
        <p:spPr>
          <a:xfrm>
            <a:off x="3040343" y="2444780"/>
            <a:ext cx="17743722" cy="4704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6A12E1-AA48-2E80-B3E3-5EB8FF13DE35}"/>
              </a:ext>
            </a:extLst>
          </p:cNvPr>
          <p:cNvSpPr/>
          <p:nvPr/>
        </p:nvSpPr>
        <p:spPr>
          <a:xfrm>
            <a:off x="3040343" y="6976919"/>
            <a:ext cx="17933192" cy="125226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Tiempo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promedio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simulación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cada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etapa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optimización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i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bend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y WDM con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tres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sistemas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cómputo</a:t>
            </a:r>
            <a:r>
              <a:rPr lang="en-US" sz="36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usados</a:t>
            </a:r>
            <a:endParaRPr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D3199-864A-8E3B-B5F9-D809D6C73A71}"/>
              </a:ext>
            </a:extLst>
          </p:cNvPr>
          <p:cNvSpPr/>
          <p:nvPr/>
        </p:nvSpPr>
        <p:spPr>
          <a:xfrm>
            <a:off x="3041355" y="8488667"/>
            <a:ext cx="17933192" cy="42838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23900" indent="-723900" algn="l">
              <a:spcBef>
                <a:spcPts val="5000"/>
              </a:spcBef>
              <a:buFont typeface="Arial"/>
              <a:buChar char="•"/>
            </a:pP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Usando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el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Quadro RTX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optimizar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el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i="1" dirty="0">
                <a:solidFill>
                  <a:srgbClr val="FFFFFF"/>
                </a:solidFill>
                <a:ea typeface="+mn-ea"/>
                <a:cs typeface="+mn-cs"/>
              </a:rPr>
              <a:t>bend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podía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tomar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hasta 34 horas</a:t>
            </a:r>
            <a:endParaRPr lang="en-US" dirty="0">
              <a:solidFill>
                <a:srgbClr val="FFFFFF"/>
              </a:solidFill>
              <a:ea typeface="+mn-ea"/>
              <a:cs typeface="+mn-cs"/>
            </a:endParaRPr>
          </a:p>
          <a:p>
            <a:pPr marL="723900" indent="-723900" algn="l">
              <a:spcBef>
                <a:spcPts val="5000"/>
              </a:spcBef>
              <a:buFont typeface="Arial"/>
              <a:buChar char="•"/>
            </a:pP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Usando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A100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optimizar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un WDM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podía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tomar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hasta 41 horas.</a:t>
            </a:r>
            <a:endParaRPr lang="en-US">
              <a:solidFill>
                <a:srgbClr val="FFFFFF"/>
              </a:solidFill>
            </a:endParaRPr>
          </a:p>
          <a:p>
            <a:pPr marL="723900" indent="-723900" algn="l">
              <a:spcBef>
                <a:spcPts val="5000"/>
              </a:spcBef>
              <a:buFont typeface="Arial"/>
              <a:buChar char="•"/>
            </a:pP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Solo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una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simulación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a la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vez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podía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usar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los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recursos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GPU.</a:t>
            </a:r>
          </a:p>
          <a:p>
            <a:endParaRPr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0593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 dirty="0" err="1"/>
              <a:t>Relación</a:t>
            </a:r>
            <a:r>
              <a:rPr lang="en-PE"/>
              <a:t> de orden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29</a:t>
            </a:fld>
            <a:endParaRPr lang="en-PE"/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2B566073-0E32-4329-CBD7-7E798A262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62"/>
          <a:stretch/>
        </p:blipFill>
        <p:spPr>
          <a:xfrm>
            <a:off x="-567443" y="2651018"/>
            <a:ext cx="15357534" cy="3915642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A22A8EC7-FB8E-4E89-11FC-717A16612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1" r="6979" b="21387"/>
          <a:stretch/>
        </p:blipFill>
        <p:spPr>
          <a:xfrm>
            <a:off x="277776" y="7654549"/>
            <a:ext cx="13459915" cy="4124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EEB3EF-9E0B-11DF-C1DB-0298BF095109}"/>
              </a:ext>
            </a:extLst>
          </p:cNvPr>
          <p:cNvSpPr/>
          <p:nvPr/>
        </p:nvSpPr>
        <p:spPr>
          <a:xfrm>
            <a:off x="498689" y="1625534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I) </a:t>
            </a:r>
            <a:r>
              <a:rPr lang="en-US" sz="5400" b="0" i="1" dirty="0">
                <a:solidFill>
                  <a:srgbClr val="FFFFFF"/>
                </a:solidFill>
                <a:ea typeface="+mn-ea"/>
                <a:cs typeface="+mn-cs"/>
              </a:rPr>
              <a:t>Bend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5A48B-B114-DF14-7D4C-57CD8E21662E}"/>
              </a:ext>
            </a:extLst>
          </p:cNvPr>
          <p:cNvSpPr/>
          <p:nvPr/>
        </p:nvSpPr>
        <p:spPr>
          <a:xfrm>
            <a:off x="394403" y="6666823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II) WDM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94CCC6-2320-2055-EE23-CCCB01864D59}"/>
              </a:ext>
            </a:extLst>
          </p:cNvPr>
          <p:cNvSpPr/>
          <p:nvPr/>
        </p:nvSpPr>
        <p:spPr>
          <a:xfrm>
            <a:off x="4948686" y="4502989"/>
            <a:ext cx="3962400" cy="1201947"/>
          </a:xfrm>
          <a:prstGeom prst="rect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12D6F7-9966-1C41-F5BA-5AD2A7125715}"/>
              </a:ext>
            </a:extLst>
          </p:cNvPr>
          <p:cNvSpPr/>
          <p:nvPr/>
        </p:nvSpPr>
        <p:spPr>
          <a:xfrm>
            <a:off x="4948685" y="9621328"/>
            <a:ext cx="3962400" cy="1201947"/>
          </a:xfrm>
          <a:prstGeom prst="rect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321A8-2835-59CC-B35A-C624452EC7E5}"/>
              </a:ext>
            </a:extLst>
          </p:cNvPr>
          <p:cNvSpPr/>
          <p:nvPr/>
        </p:nvSpPr>
        <p:spPr>
          <a:xfrm>
            <a:off x="15846724" y="2958526"/>
            <a:ext cx="7384211" cy="24218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desea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3600" dirty="0">
                <a:solidFill>
                  <a:schemeClr val="tx1"/>
                </a:solidFill>
                <a:ea typeface="+mn-ea"/>
                <a:cs typeface="+mn-cs"/>
              </a:rPr>
              <a:t>↑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desempeño</a:t>
            </a:r>
            <a:endParaRPr lang="en-US" sz="3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↓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convergencia</a:t>
            </a:r>
            <a:endParaRPr lang="en-US" sz="3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3600" b="0" dirty="0">
                <a:solidFill>
                  <a:schemeClr val="tx1"/>
                </a:solidFill>
                <a:ea typeface="+mn-ea"/>
                <a:cs typeface="+mn-cs"/>
              </a:rPr>
              <a:t>↓ </a:t>
            </a:r>
            <a:r>
              <a:rPr lang="en-US" sz="3600" b="0" dirty="0" err="1">
                <a:solidFill>
                  <a:schemeClr val="tx1"/>
                </a:solidFill>
                <a:ea typeface="+mn-ea"/>
                <a:cs typeface="+mn-cs"/>
              </a:rPr>
              <a:t>M</a:t>
            </a:r>
            <a:r>
              <a:rPr lang="en-US" sz="3600" b="0" baseline="-25000" dirty="0" err="1">
                <a:solidFill>
                  <a:schemeClr val="tx1"/>
                </a:solidFill>
                <a:ea typeface="+mn-ea"/>
                <a:cs typeface="+mn-cs"/>
              </a:rPr>
              <a:t>nd</a:t>
            </a:r>
            <a:endParaRPr lang="en-US" baseline="-25000" dirty="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62D431-438E-B0A8-D3A4-3DAE90185E23}"/>
              </a:ext>
            </a:extLst>
          </p:cNvPr>
          <p:cNvSpPr/>
          <p:nvPr/>
        </p:nvSpPr>
        <p:spPr>
          <a:xfrm>
            <a:off x="15846724" y="7151079"/>
            <a:ext cx="7614248" cy="352576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Para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el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i="1" dirty="0">
                <a:solidFill>
                  <a:schemeClr val="tx1"/>
                </a:solidFill>
                <a:latin typeface="Helvetica Neue Medium"/>
              </a:rPr>
              <a:t>bend 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y WDM se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sigue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la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misma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relación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de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orden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en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el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criterio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de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desempeño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,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convergencia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y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Mnd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. La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única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diferencia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está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encerrada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en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Helvetica Neue Medium"/>
              </a:rPr>
              <a:t>el</a:t>
            </a:r>
            <a:r>
              <a:rPr lang="en-US" sz="3600" b="0" dirty="0">
                <a:solidFill>
                  <a:schemeClr val="tx1"/>
                </a:solidFill>
                <a:latin typeface="Helvetica Neue Medium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highlight>
                  <a:srgbClr val="FF0000"/>
                </a:highlight>
                <a:latin typeface="Helvetica Neue Medium"/>
              </a:rPr>
              <a:t>recuadro</a:t>
            </a:r>
            <a:r>
              <a:rPr lang="en-US" sz="3600" b="0" dirty="0">
                <a:solidFill>
                  <a:schemeClr val="tx1"/>
                </a:solidFill>
                <a:highlight>
                  <a:srgbClr val="FF0000"/>
                </a:highlight>
                <a:latin typeface="Helvetica Neue Medium"/>
              </a:rPr>
              <a:t> rojo.</a:t>
            </a:r>
          </a:p>
        </p:txBody>
      </p:sp>
    </p:spTree>
    <p:extLst>
      <p:ext uri="{BB962C8B-B14F-4D97-AF65-F5344CB8AC3E}">
        <p14:creationId xmlns:p14="http://schemas.microsoft.com/office/powerpoint/2010/main" val="23696116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008C-8D81-145F-99E2-DB0C145FE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657" y="2036437"/>
            <a:ext cx="21769719" cy="2034832"/>
          </a:xfrm>
          <a:solidFill>
            <a:srgbClr val="00B0F0"/>
          </a:solidFill>
          <a:ln>
            <a:solidFill>
              <a:schemeClr val="tx1"/>
            </a:solidFill>
          </a:ln>
        </p:spPr>
        <p:txBody>
          <a:bodyPr lIns="71437" tIns="71437" rIns="71437" bIns="71437" anchor="ctr"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es-PE" sz="4000" dirty="0"/>
              <a:t>La </a:t>
            </a:r>
            <a:r>
              <a:rPr lang="es-PE" sz="4000" dirty="0">
                <a:highlight>
                  <a:srgbClr val="C0C0C0"/>
                </a:highlight>
              </a:rPr>
              <a:t>fotónica integrada</a:t>
            </a:r>
            <a:r>
              <a:rPr lang="es-PE" sz="4000" dirty="0"/>
              <a:t> son circuitos que usan fotones para funcionar. En este trabajo nos centramos en circuitos fotónicos fabricados en </a:t>
            </a:r>
            <a:r>
              <a:rPr lang="es-PE" sz="4000" dirty="0">
                <a:highlight>
                  <a:srgbClr val="C0C0C0"/>
                </a:highlight>
              </a:rPr>
              <a:t>silicio</a:t>
            </a:r>
            <a:r>
              <a:rPr lang="es-PE" sz="4000" dirty="0"/>
              <a:t> (Si) (índice de refracción, precio, compatibilidad) </a:t>
            </a:r>
            <a:r>
              <a:rPr lang="es-PE" sz="4000" b="1" dirty="0"/>
              <a:t>[</a:t>
            </a:r>
            <a:r>
              <a:rPr lang="es-PE" sz="4000" b="1" dirty="0" err="1"/>
              <a:t>Lipson</a:t>
            </a:r>
            <a:r>
              <a:rPr lang="es-PE" sz="4000" b="1" dirty="0"/>
              <a:t>+, 2003]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916C2-B9EA-4540-49E7-7B4B2A184A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 defTabSz="914400" hangingPunct="1">
              <a:spcAft>
                <a:spcPts val="600"/>
              </a:spcAft>
            </a:pPr>
            <a:fld id="{86CB4B4D-7CA3-9044-876B-883B54F8677D}" type="slidenum">
              <a: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 defTabSz="914400" hangingPunct="1">
                <a:spcAft>
                  <a:spcPts val="600"/>
                </a:spcAft>
              </a:pPr>
              <a:t>3</a:t>
            </a:fld>
            <a:endParaRPr lang="en-US" sz="2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4AB01-7A97-9861-226F-1C07E2CDCA58}"/>
              </a:ext>
            </a:extLst>
          </p:cNvPr>
          <p:cNvSpPr txBox="1"/>
          <p:nvPr/>
        </p:nvSpPr>
        <p:spPr>
          <a:xfrm>
            <a:off x="10948760" y="12362388"/>
            <a:ext cx="2318466" cy="4358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[Shen+, 2019]</a:t>
            </a:r>
            <a:endParaRPr lang="en-US" sz="2000" kern="1200" dirty="0">
              <a:solidFill>
                <a:schemeClr val="tx1"/>
              </a:solidFill>
              <a:latin typeface="Helvetica Neue Medium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33E136D-6704-8611-8530-0F1AF347C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1" t="37430" r="13893" b="35475"/>
          <a:stretch/>
        </p:blipFill>
        <p:spPr>
          <a:xfrm>
            <a:off x="8689792" y="8486361"/>
            <a:ext cx="7013319" cy="3656628"/>
          </a:xfrm>
          <a:prstGeom prst="rect">
            <a:avLst/>
          </a:prstGeom>
        </p:spPr>
      </p:pic>
      <p:pic>
        <p:nvPicPr>
          <p:cNvPr id="14" name="Google Shape;77;p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B4C57B-5EC3-8FB5-DC8A-F79D8C9A0376}"/>
              </a:ext>
            </a:extLst>
          </p:cNvPr>
          <p:cNvPicPr preferRelativeResize="0"/>
          <p:nvPr/>
        </p:nvPicPr>
        <p:blipFill rotWithShape="1">
          <a:blip r:embed="rId3"/>
          <a:srcRect l="25206" t="18830" r="10210" b="34581"/>
          <a:stretch/>
        </p:blipFill>
        <p:spPr>
          <a:xfrm>
            <a:off x="650297" y="9277998"/>
            <a:ext cx="6955811" cy="2672884"/>
          </a:xfrm>
          <a:prstGeom prst="rect">
            <a:avLst/>
          </a:prstGeom>
          <a:noFill/>
        </p:spPr>
      </p:pic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A3688A-67E9-FF06-C8E6-37EE20559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8" r="4257"/>
          <a:stretch/>
        </p:blipFill>
        <p:spPr>
          <a:xfrm>
            <a:off x="16629772" y="8747248"/>
            <a:ext cx="5611471" cy="3181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67ABD7-39C4-16A6-0740-AF995BFBB99C}"/>
              </a:ext>
            </a:extLst>
          </p:cNvPr>
          <p:cNvSpPr txBox="1"/>
          <p:nvPr/>
        </p:nvSpPr>
        <p:spPr>
          <a:xfrm>
            <a:off x="2817701" y="12369885"/>
            <a:ext cx="2318467" cy="41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[Shen+, 2017]</a:t>
            </a:r>
            <a:endParaRPr lang="en-US" sz="2000" kern="1200" dirty="0">
              <a:solidFill>
                <a:schemeClr val="tx1"/>
              </a:solidFill>
              <a:latin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77B73-A565-C40D-9B96-9B9DF20C78D1}"/>
              </a:ext>
            </a:extLst>
          </p:cNvPr>
          <p:cNvSpPr txBox="1"/>
          <p:nvPr/>
        </p:nvSpPr>
        <p:spPr>
          <a:xfrm>
            <a:off x="18332797" y="12308446"/>
            <a:ext cx="2455235" cy="51402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2000" kern="1200" dirty="0">
                <a:ea typeface="+mn-ea"/>
                <a:cs typeface="Arial"/>
              </a:rPr>
              <a:t>Vučković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2019]</a:t>
            </a:r>
            <a:endParaRPr lang="en-US" sz="2000" kern="1200">
              <a:solidFill>
                <a:schemeClr val="tx1"/>
              </a:solidFill>
              <a:latin typeface="Helvetica Neue Medium"/>
            </a:endParaRPr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52971131-52F0-CC95-522F-17A7E7746C3E}"/>
              </a:ext>
            </a:extLst>
          </p:cNvPr>
          <p:cNvSpPr txBox="1">
            <a:spLocks/>
          </p:cNvSpPr>
          <p:nvPr/>
        </p:nvSpPr>
        <p:spPr>
          <a:xfrm>
            <a:off x="257268" y="-422242"/>
            <a:ext cx="10559272" cy="222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 err="1"/>
              <a:t>Introducción</a:t>
            </a:r>
            <a:endParaRPr lang="en-US" dirty="0"/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91940E4F-CE9B-75DA-53DF-827B620D4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2539"/>
              </p:ext>
            </p:extLst>
          </p:nvPr>
        </p:nvGraphicFramePr>
        <p:xfrm>
          <a:off x="773542" y="4544662"/>
          <a:ext cx="22695222" cy="282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7611">
                  <a:extLst>
                    <a:ext uri="{9D8B030D-6E8A-4147-A177-3AD203B41FA5}">
                      <a16:colId xmlns:a16="http://schemas.microsoft.com/office/drawing/2014/main" val="1752877830"/>
                    </a:ext>
                  </a:extLst>
                </a:gridCol>
                <a:gridCol w="11347611">
                  <a:extLst>
                    <a:ext uri="{9D8B030D-6E8A-4147-A177-3AD203B41FA5}">
                      <a16:colId xmlns:a16="http://schemas.microsoft.com/office/drawing/2014/main" val="2001626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b="1" err="1"/>
                        <a:t>Características</a:t>
                      </a:r>
                      <a:endParaRPr lang="en-US" sz="3600" b="1" dirty="0" err="1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3600" b="1" dirty="0"/>
                        <a:t>Aplicaciones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429213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/>
                        <a:t>Bajo </a:t>
                      </a:r>
                      <a:r>
                        <a:rPr lang="en-US" sz="3600" b="0" dirty="0" err="1"/>
                        <a:t>consumo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dirty="0" err="1"/>
                        <a:t>energético</a:t>
                      </a:r>
                      <a:endParaRPr lang="en-US" sz="3600" b="0" dirty="0"/>
                    </a:p>
                  </a:txBody>
                  <a:tcPr marL="137160" marR="137160" marT="137160" marB="1371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/>
                        <a:t>Redes </a:t>
                      </a:r>
                      <a:r>
                        <a:rPr lang="en-US" sz="3600" b="0" err="1"/>
                        <a:t>neuronales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err="1"/>
                        <a:t>ópticas</a:t>
                      </a:r>
                      <a:endParaRPr lang="en-US" sz="3600" b="0" dirty="0" err="1"/>
                    </a:p>
                  </a:txBody>
                  <a:tcPr marL="137160" marR="137160" marT="137160" marB="1371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02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/>
                        <a:t>Alto ancho de </a:t>
                      </a:r>
                      <a:r>
                        <a:rPr lang="en-US" sz="3600" b="0" err="1"/>
                        <a:t>banda</a:t>
                      </a:r>
                      <a:endParaRPr lang="en-US" sz="3600" b="0" dirty="0"/>
                    </a:p>
                  </a:txBody>
                  <a:tcPr marL="137160" marR="137160" marT="137160" marB="1371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0" err="1"/>
                        <a:t>Interconexiones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err="1"/>
                        <a:t>reconfigurables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err="1"/>
                        <a:t>en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err="1"/>
                        <a:t>centros</a:t>
                      </a:r>
                      <a:r>
                        <a:rPr lang="en-US" sz="3600" b="0" dirty="0"/>
                        <a:t> de </a:t>
                      </a:r>
                      <a:r>
                        <a:rPr lang="en-US" sz="3600" b="0" err="1"/>
                        <a:t>datos</a:t>
                      </a:r>
                      <a:endParaRPr lang="en-US" sz="3600" b="0" dirty="0" err="1"/>
                    </a:p>
                  </a:txBody>
                  <a:tcPr marL="137160" marR="137160" marT="137160" marB="1371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50158"/>
                  </a:ext>
                </a:extLst>
              </a:tr>
              <a:tr h="466530">
                <a:tc>
                  <a:txBody>
                    <a:bodyPr/>
                    <a:lstStyle/>
                    <a:p>
                      <a:pPr algn="l"/>
                      <a:r>
                        <a:rPr lang="en-US" sz="3600" b="0" err="1"/>
                        <a:t>Interconexiones</a:t>
                      </a:r>
                      <a:r>
                        <a:rPr lang="en-US" sz="3600" b="0" dirty="0"/>
                        <a:t> </a:t>
                      </a:r>
                      <a:r>
                        <a:rPr lang="en-US" sz="3600" b="0" err="1"/>
                        <a:t>independientes</a:t>
                      </a:r>
                      <a:r>
                        <a:rPr lang="en-US" sz="3600" b="0" dirty="0"/>
                        <a:t> de la </a:t>
                      </a:r>
                      <a:r>
                        <a:rPr lang="en-US" sz="3600" b="0" err="1"/>
                        <a:t>distancia</a:t>
                      </a:r>
                      <a:endParaRPr lang="en-US" sz="3600" b="0" dirty="0" err="1"/>
                    </a:p>
                  </a:txBody>
                  <a:tcPr marL="137160" marR="137160" marT="137160" marB="13716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/>
                        <a:t>IoT (e.g., LIDAR)</a:t>
                      </a:r>
                    </a:p>
                  </a:txBody>
                  <a:tcPr marL="137160" marR="137160" marT="137160" marB="13716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3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9034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262441" cy="2224278"/>
          </a:xfrm>
        </p:spPr>
        <p:txBody>
          <a:bodyPr>
            <a:normAutofit/>
          </a:bodyPr>
          <a:lstStyle/>
          <a:p>
            <a:r>
              <a:rPr lang="en-PE" sz="5400" i="1" dirty="0"/>
              <a:t>Bend </a:t>
            </a:r>
            <a:r>
              <a:rPr lang="en-PE" sz="5400" dirty="0" err="1"/>
              <a:t>mejor</a:t>
            </a:r>
            <a:r>
              <a:rPr lang="en-PE" sz="5400" dirty="0"/>
              <a:t> </a:t>
            </a:r>
            <a:r>
              <a:rPr lang="en-PE" sz="5400" dirty="0" err="1"/>
              <a:t>optimizado</a:t>
            </a:r>
            <a:r>
              <a:rPr lang="en-PE" sz="5400" dirty="0"/>
              <a:t> (L-BFGS-B, seed=256)</a:t>
            </a:r>
            <a:endParaRPr lang="en-US" sz="5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30</a:t>
            </a:fld>
            <a:endParaRPr lang="en-PE"/>
          </a:p>
        </p:txBody>
      </p:sp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037A682-225D-46A7-A33F-393C955A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0" y="1707367"/>
            <a:ext cx="5340469" cy="5340469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6E81B7E-FEED-49E7-1554-91DC4C3B4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70" y="7303602"/>
            <a:ext cx="5340469" cy="5369224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708427-0954-9A8A-F867-2040DE466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839" y="1536054"/>
            <a:ext cx="6859437" cy="5800545"/>
          </a:xfrm>
          <a:prstGeom prst="rect">
            <a:avLst/>
          </a:prstGeom>
        </p:spPr>
      </p:pic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E41021-B4B8-C7AB-AF7A-6B731CC03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839" y="7189393"/>
            <a:ext cx="6830683" cy="5685526"/>
          </a:xfrm>
          <a:prstGeom prst="rect">
            <a:avLst/>
          </a:prstGeom>
        </p:spPr>
      </p:pic>
      <p:pic>
        <p:nvPicPr>
          <p:cNvPr id="14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9A8FA3B-5B5D-B88E-2D07-9AD6C9EA3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2060" y="1793024"/>
            <a:ext cx="5197954" cy="545548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1BE6B097-B7B3-8D60-EDAC-B4D21CB27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7852" y="7489271"/>
            <a:ext cx="5312973" cy="5197954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8A4E366-E73D-8D71-C5DA-A631A5509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1004" y="1767626"/>
            <a:ext cx="5549294" cy="5549294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4A6266-8E7A-039F-3BED-13BC19B388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13673" y="7415672"/>
            <a:ext cx="6178247" cy="526489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F823B8-88F9-8511-3C5F-5E4B019F3C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54111" y="5768594"/>
            <a:ext cx="3285671" cy="8516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B82748-E42A-38FB-4692-B905953814F1}"/>
              </a:ext>
            </a:extLst>
          </p:cNvPr>
          <p:cNvSpPr/>
          <p:nvPr/>
        </p:nvSpPr>
        <p:spPr>
          <a:xfrm>
            <a:off x="9405666" y="6199516"/>
            <a:ext cx="3042250" cy="885646"/>
          </a:xfrm>
          <a:prstGeom prst="rect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0F643-B269-36C4-3693-2418B0914A00}"/>
              </a:ext>
            </a:extLst>
          </p:cNvPr>
          <p:cNvSpPr/>
          <p:nvPr/>
        </p:nvSpPr>
        <p:spPr>
          <a:xfrm>
            <a:off x="9261893" y="11547894"/>
            <a:ext cx="3186023" cy="1029419"/>
          </a:xfrm>
          <a:prstGeom prst="rect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2FACA-0F92-E60A-DDBA-8AC18E8D4FED}"/>
              </a:ext>
            </a:extLst>
          </p:cNvPr>
          <p:cNvSpPr/>
          <p:nvPr/>
        </p:nvSpPr>
        <p:spPr>
          <a:xfrm>
            <a:off x="21137592" y="4881699"/>
            <a:ext cx="2754701" cy="39813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diseño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intuitivo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un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área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diseño</a:t>
            </a:r>
            <a:r>
              <a:rPr lang="en-US" sz="3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2µ x </a:t>
            </a:r>
            <a:r>
              <a:rPr lang="en-US" sz="3000" b="0" dirty="0">
                <a:solidFill>
                  <a:srgbClr val="FFFFFF"/>
                </a:solidFill>
                <a:ea typeface="+mn-ea"/>
                <a:cs typeface="+mn-cs"/>
              </a:rPr>
              <a:t>2µ </a:t>
            </a:r>
            <a:r>
              <a:rPr lang="en-US" sz="3000" b="0" dirty="0" err="1">
                <a:solidFill>
                  <a:srgbClr val="FFFFFF"/>
                </a:solidFill>
                <a:ea typeface="+mn-ea"/>
                <a:cs typeface="+mn-cs"/>
              </a:rPr>
              <a:t>posee</a:t>
            </a:r>
            <a:r>
              <a:rPr lang="en-US" sz="3000" b="0" dirty="0">
                <a:solidFill>
                  <a:srgbClr val="FFFFFF"/>
                </a:solidFill>
                <a:ea typeface="+mn-ea"/>
                <a:cs typeface="+mn-cs"/>
              </a:rPr>
              <a:t> un valor de </a:t>
            </a:r>
            <a:r>
              <a:rPr lang="en-US" sz="3000" b="0" dirty="0" err="1">
                <a:solidFill>
                  <a:srgbClr val="FFFFFF"/>
                </a:solidFill>
                <a:ea typeface="+mn-ea"/>
                <a:cs typeface="+mn-cs"/>
              </a:rPr>
              <a:t>transmitancia</a:t>
            </a:r>
            <a:r>
              <a:rPr lang="en-US" sz="3000" b="0" dirty="0">
                <a:solidFill>
                  <a:srgbClr val="FFFFFF"/>
                </a:solidFill>
                <a:ea typeface="+mn-ea"/>
                <a:cs typeface="+mn-cs"/>
              </a:rPr>
              <a:t> de 0.8399.</a:t>
            </a:r>
            <a:endParaRPr 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143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262441" cy="2224278"/>
          </a:xfrm>
        </p:spPr>
        <p:txBody>
          <a:bodyPr>
            <a:normAutofit/>
          </a:bodyPr>
          <a:lstStyle/>
          <a:p>
            <a:r>
              <a:rPr lang="en-PE" sz="5400" i="1" dirty="0"/>
              <a:t>Bend </a:t>
            </a:r>
            <a:r>
              <a:rPr lang="en-PE" sz="5400" dirty="0" err="1"/>
              <a:t>mejor</a:t>
            </a:r>
            <a:r>
              <a:rPr lang="en-PE" sz="5400" dirty="0"/>
              <a:t> </a:t>
            </a:r>
            <a:r>
              <a:rPr lang="en-PE" sz="5400" dirty="0" err="1"/>
              <a:t>optimizado</a:t>
            </a:r>
            <a:r>
              <a:rPr lang="en-PE" sz="5400" dirty="0"/>
              <a:t> (L-BFGS-B, seed=256)</a:t>
            </a:r>
            <a:endParaRPr lang="en-US" sz="5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31</a:t>
            </a:fld>
            <a:endParaRPr lang="en-P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FCEA67-914D-3AD4-C098-DF550D93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374" y="4446680"/>
            <a:ext cx="4399053" cy="4793820"/>
          </a:xfrm>
          <a:solidFill>
            <a:srgbClr val="00B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Máxima </a:t>
            </a:r>
            <a:r>
              <a:rPr lang="en-US" sz="3200" b="1" dirty="0" err="1"/>
              <a:t>diferencia</a:t>
            </a:r>
            <a:r>
              <a:rPr lang="en-US" sz="3200" b="1" dirty="0"/>
              <a:t> de </a:t>
            </a:r>
            <a:r>
              <a:rPr lang="en-US" sz="3200" b="1" dirty="0" err="1"/>
              <a:t>transmitancia</a:t>
            </a:r>
            <a:endParaRPr lang="en-US" sz="3200" b="1" dirty="0"/>
          </a:p>
          <a:p>
            <a:pPr marL="723900" indent="-723900"/>
            <a:r>
              <a:rPr lang="en-US" sz="3200" dirty="0" err="1"/>
              <a:t>Diseño</a:t>
            </a:r>
            <a:r>
              <a:rPr lang="en-US" sz="3200" dirty="0"/>
              <a:t> nominal: 0.032</a:t>
            </a:r>
          </a:p>
          <a:p>
            <a:pPr marL="723900" indent="-723900"/>
            <a:r>
              <a:rPr lang="en-US" sz="3200" dirty="0" err="1"/>
              <a:t>Posprocesamiento</a:t>
            </a:r>
            <a:r>
              <a:rPr lang="en-US" sz="3200" dirty="0"/>
              <a:t>: 0.034</a:t>
            </a:r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25C4FA-6EBC-A321-2562-44D0D255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193" y="2548803"/>
            <a:ext cx="17057657" cy="86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088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32</a:t>
            </a:fld>
            <a:endParaRPr lang="en-P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803ACC-6BB1-3E70-1DB9-B3716D15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262441" cy="2224278"/>
          </a:xfrm>
        </p:spPr>
        <p:txBody>
          <a:bodyPr>
            <a:normAutofit/>
          </a:bodyPr>
          <a:lstStyle/>
          <a:p>
            <a:r>
              <a:rPr lang="en-PE" sz="5400" dirty="0"/>
              <a:t>WDM </a:t>
            </a:r>
            <a:r>
              <a:rPr lang="en-PE" sz="5400" dirty="0" err="1"/>
              <a:t>mejor</a:t>
            </a:r>
            <a:r>
              <a:rPr lang="en-PE" sz="5400" dirty="0"/>
              <a:t> </a:t>
            </a:r>
            <a:r>
              <a:rPr lang="en-PE" sz="5400" dirty="0" err="1"/>
              <a:t>optimizado</a:t>
            </a:r>
            <a:r>
              <a:rPr lang="en-PE" sz="5400"/>
              <a:t> (L-BFGS-B, seed=128)</a:t>
            </a:r>
            <a:endParaRPr lang="en-US" sz="540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8A31F5F-621B-A4B6-55DD-428A1459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28" y="2792831"/>
            <a:ext cx="6959359" cy="3593979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E3C9AA0-2B0D-ACD2-BF08-49D4C594E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28" y="7047110"/>
            <a:ext cx="7189398" cy="3708999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42766A9A-A824-1BEA-3BBB-25F571B80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06" y="2592964"/>
            <a:ext cx="9088647" cy="3795263"/>
          </a:xfrm>
          <a:prstGeom prst="rect">
            <a:avLst/>
          </a:prstGeom>
        </p:spPr>
      </p:pic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1602D6-8F94-EABD-607E-B3F3444D7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645" y="7047110"/>
            <a:ext cx="9232420" cy="3824017"/>
          </a:xfrm>
          <a:prstGeom prst="rect">
            <a:avLst/>
          </a:prstGeom>
        </p:spPr>
      </p:pic>
      <p:pic>
        <p:nvPicPr>
          <p:cNvPr id="14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44315E-846F-64D8-495F-576F82543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6590" y="2062937"/>
            <a:ext cx="5778260" cy="92013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4D910A-19EA-AD66-1846-931976DEA4CB}"/>
              </a:ext>
            </a:extLst>
          </p:cNvPr>
          <p:cNvSpPr txBox="1"/>
          <p:nvPr/>
        </p:nvSpPr>
        <p:spPr>
          <a:xfrm>
            <a:off x="18904605" y="11468186"/>
            <a:ext cx="4465427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[Piggott+, 2015]</a:t>
            </a:r>
            <a:endParaRPr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6F722-8354-B80E-EAB6-29E1F7DFD13F}"/>
              </a:ext>
            </a:extLst>
          </p:cNvPr>
          <p:cNvSpPr/>
          <p:nvPr/>
        </p:nvSpPr>
        <p:spPr>
          <a:xfrm>
            <a:off x="9865741" y="2777705"/>
            <a:ext cx="2064590" cy="684363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FD5B4-88BA-8A39-BFAB-AD3D2AAE7E9E}"/>
              </a:ext>
            </a:extLst>
          </p:cNvPr>
          <p:cNvSpPr/>
          <p:nvPr/>
        </p:nvSpPr>
        <p:spPr>
          <a:xfrm>
            <a:off x="21232480" y="2958860"/>
            <a:ext cx="1518251" cy="684363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8FF86E-262D-E406-1764-5C685E2AFA37}"/>
              </a:ext>
            </a:extLst>
          </p:cNvPr>
          <p:cNvSpPr/>
          <p:nvPr/>
        </p:nvSpPr>
        <p:spPr>
          <a:xfrm>
            <a:off x="21347499" y="9716218"/>
            <a:ext cx="1403232" cy="626854"/>
          </a:xfrm>
          <a:prstGeom prst="rect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D45E3-8806-21B4-EBB2-BF386B86D9C7}"/>
              </a:ext>
            </a:extLst>
          </p:cNvPr>
          <p:cNvSpPr/>
          <p:nvPr/>
        </p:nvSpPr>
        <p:spPr>
          <a:xfrm>
            <a:off x="14081182" y="5526656"/>
            <a:ext cx="2064590" cy="684363"/>
          </a:xfrm>
          <a:prstGeom prst="rect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606821-17F8-4229-5A0F-FC513EE2C614}"/>
              </a:ext>
            </a:extLst>
          </p:cNvPr>
          <p:cNvSpPr/>
          <p:nvPr/>
        </p:nvSpPr>
        <p:spPr>
          <a:xfrm>
            <a:off x="14061054" y="10021018"/>
            <a:ext cx="2064590" cy="684363"/>
          </a:xfrm>
          <a:prstGeom prst="rect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A8883-E3E2-BF8E-D9B3-38511572D6E5}"/>
              </a:ext>
            </a:extLst>
          </p:cNvPr>
          <p:cNvSpPr/>
          <p:nvPr/>
        </p:nvSpPr>
        <p:spPr>
          <a:xfrm>
            <a:off x="9865741" y="7205932"/>
            <a:ext cx="2064590" cy="684363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B2A94C-6E0F-9FD0-6B01-5C080AD00F2C}"/>
              </a:ext>
            </a:extLst>
          </p:cNvPr>
          <p:cNvSpPr/>
          <p:nvPr/>
        </p:nvSpPr>
        <p:spPr>
          <a:xfrm>
            <a:off x="1756912" y="11528808"/>
            <a:ext cx="13566473" cy="10675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</a:t>
            </a:r>
            <a:r>
              <a:rPr lang="en-US" sz="3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diseño</a:t>
            </a:r>
            <a:r>
              <a:rPr lang="en-US" sz="3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Piggott+</a:t>
            </a:r>
            <a:r>
              <a:rPr lang="en-US" sz="3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un </a:t>
            </a:r>
            <a:r>
              <a:rPr lang="en-US" sz="3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área</a:t>
            </a:r>
            <a:r>
              <a:rPr lang="en-US" sz="3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diseño</a:t>
            </a:r>
            <a:r>
              <a:rPr lang="en-US" sz="3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2.8µ x 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2.8µ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y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obtiene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un </a:t>
            </a:r>
            <a:r>
              <a:rPr lang="en-US" sz="3000" b="0" dirty="0" err="1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dispositivo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menos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eficiente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que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el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conseguido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en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este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trabajo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sz="3000" b="0" dirty="0" err="1">
                <a:solidFill>
                  <a:schemeClr val="tx1"/>
                </a:solidFill>
                <a:ea typeface="+mn-ea"/>
                <a:cs typeface="+mn-cs"/>
              </a:rPr>
              <a:t>en</a:t>
            </a:r>
            <a:r>
              <a:rPr lang="en-US" sz="3000" b="0" dirty="0">
                <a:solidFill>
                  <a:schemeClr val="tx1"/>
                </a:solidFill>
                <a:ea typeface="+mn-ea"/>
                <a:cs typeface="+mn-cs"/>
              </a:rPr>
              <a:t> </a:t>
            </a:r>
            <a:r>
              <a:rPr lang="en-US" sz="3000" b="0" dirty="0">
                <a:solidFill>
                  <a:schemeClr val="tx1"/>
                </a:solidFill>
                <a:highlight>
                  <a:srgbClr val="C0C0C0"/>
                </a:highlight>
                <a:ea typeface="+mn-ea"/>
                <a:cs typeface="+mn-cs"/>
              </a:rPr>
              <a:t>2.0µ x 2.0µ.</a:t>
            </a:r>
            <a:endParaRPr 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C0C0C0"/>
              </a:highlight>
              <a:uFillTx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3B49B9C-D490-2132-F028-868B4987BFF0}"/>
              </a:ext>
            </a:extLst>
          </p:cNvPr>
          <p:cNvCxnSpPr/>
          <p:nvPr/>
        </p:nvCxnSpPr>
        <p:spPr>
          <a:xfrm>
            <a:off x="-283254" y="6516426"/>
            <a:ext cx="24665795" cy="1667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958F4-C356-5ED5-B466-C15908EFB8AD}"/>
              </a:ext>
            </a:extLst>
          </p:cNvPr>
          <p:cNvCxnSpPr/>
          <p:nvPr/>
        </p:nvCxnSpPr>
        <p:spPr>
          <a:xfrm>
            <a:off x="17203247" y="1533207"/>
            <a:ext cx="166778" cy="114386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5B0C5A-738A-9514-50FD-82B80F90B960}"/>
              </a:ext>
            </a:extLst>
          </p:cNvPr>
          <p:cNvSpPr/>
          <p:nvPr/>
        </p:nvSpPr>
        <p:spPr>
          <a:xfrm>
            <a:off x="498689" y="1625534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 err="1">
                <a:solidFill>
                  <a:srgbClr val="FFFFFF"/>
                </a:solidFill>
                <a:ea typeface="+mn-ea"/>
                <a:cs typeface="+mn-cs"/>
              </a:rPr>
              <a:t>Diseño</a:t>
            </a:r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 nominal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91C4C2-D2A3-F2C7-1015-1C76E4C9EC0B}"/>
              </a:ext>
            </a:extLst>
          </p:cNvPr>
          <p:cNvSpPr/>
          <p:nvPr/>
        </p:nvSpPr>
        <p:spPr>
          <a:xfrm>
            <a:off x="243136" y="10005536"/>
            <a:ext cx="1547005" cy="75982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>
                <a:solidFill>
                  <a:srgbClr val="FFFFFF"/>
                </a:solidFill>
                <a:ea typeface="+mn-ea"/>
                <a:cs typeface="+mn-cs"/>
              </a:rPr>
              <a:t>Post.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13158223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8" y="-422242"/>
            <a:ext cx="22262441" cy="2224278"/>
          </a:xfrm>
        </p:spPr>
        <p:txBody>
          <a:bodyPr>
            <a:normAutofit/>
          </a:bodyPr>
          <a:lstStyle/>
          <a:p>
            <a:r>
              <a:rPr lang="en-PE" sz="5400" dirty="0"/>
              <a:t>WDM </a:t>
            </a:r>
            <a:r>
              <a:rPr lang="en-PE" sz="5400" dirty="0" err="1"/>
              <a:t>mejor</a:t>
            </a:r>
            <a:r>
              <a:rPr lang="en-PE" sz="5400" dirty="0"/>
              <a:t> </a:t>
            </a:r>
            <a:r>
              <a:rPr lang="en-PE" sz="5400" dirty="0" err="1"/>
              <a:t>optimizado</a:t>
            </a:r>
            <a:r>
              <a:rPr lang="en-PE" sz="5400"/>
              <a:t> (L-BFGS-B, seed=128)</a:t>
            </a:r>
            <a:endParaRPr lang="en-US" sz="5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33</a:t>
            </a:fld>
            <a:endParaRPr lang="en-P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FCEA67-914D-3AD4-C098-DF550D93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110" y="1830001"/>
            <a:ext cx="4715354" cy="9624614"/>
          </a:xfrm>
          <a:solidFill>
            <a:srgbClr val="00B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Máxima </a:t>
            </a:r>
            <a:r>
              <a:rPr lang="en-US" sz="3200" b="1" dirty="0" err="1"/>
              <a:t>diferencia</a:t>
            </a:r>
            <a:r>
              <a:rPr lang="en-US" sz="3200" b="1" dirty="0"/>
              <a:t> de </a:t>
            </a:r>
            <a:r>
              <a:rPr lang="en-US" sz="3200" b="1" dirty="0" err="1"/>
              <a:t>transmitancia</a:t>
            </a:r>
            <a:endParaRPr lang="en-US" sz="3200" b="1" dirty="0"/>
          </a:p>
          <a:p>
            <a:pPr marL="723900" indent="-723900"/>
            <a:r>
              <a:rPr lang="en-US" sz="3200" dirty="0" err="1"/>
              <a:t>Diseño</a:t>
            </a:r>
            <a:r>
              <a:rPr lang="en-US" sz="3200" dirty="0"/>
              <a:t> nominal</a:t>
            </a:r>
          </a:p>
          <a:p>
            <a:pPr marL="1244600" lvl="1" indent="-723900"/>
            <a:r>
              <a:rPr lang="en-US" sz="3200" dirty="0"/>
              <a:t>(1) 0.108</a:t>
            </a:r>
          </a:p>
          <a:p>
            <a:pPr marL="1244600" lvl="1" indent="-723900"/>
            <a:r>
              <a:rPr lang="en-US" sz="3200" dirty="0"/>
              <a:t>(2) 0.116</a:t>
            </a:r>
          </a:p>
          <a:p>
            <a:pPr marL="723900" indent="-723900"/>
            <a:r>
              <a:rPr lang="en-US" sz="3200" dirty="0" err="1"/>
              <a:t>Posprocesamiento</a:t>
            </a:r>
            <a:r>
              <a:rPr lang="en-US" sz="3200" dirty="0"/>
              <a:t>: </a:t>
            </a:r>
          </a:p>
          <a:p>
            <a:pPr marL="1244600" lvl="1" indent="-723900"/>
            <a:r>
              <a:rPr lang="en-US" sz="3200" dirty="0"/>
              <a:t>(1) 0.114</a:t>
            </a:r>
          </a:p>
          <a:p>
            <a:pPr marL="1244600" lvl="1" indent="-723900"/>
            <a:r>
              <a:rPr lang="en-US" sz="3200" dirty="0"/>
              <a:t>(2) 0.098</a:t>
            </a:r>
          </a:p>
          <a:p>
            <a:pPr marL="723900" indent="-723900"/>
            <a:endParaRPr lang="en-US" sz="3200" dirty="0"/>
          </a:p>
        </p:txBody>
      </p:sp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79D97D6-C708-3B13-DE3C-29E2268F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06" y="2005969"/>
            <a:ext cx="17276193" cy="96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79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34</a:t>
            </a:fld>
            <a:endParaRPr dirty="0"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Revisión</a:t>
            </a:r>
            <a:r>
              <a:rPr lang="en-US" dirty="0"/>
              <a:t> de la </a:t>
            </a:r>
            <a:r>
              <a:rPr lang="en-US" dirty="0" err="1"/>
              <a:t>literatura</a:t>
            </a:r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00B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06841609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 dirty="0" err="1"/>
              <a:t>Conclusiones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A5292-CEA7-7947-AAE9-698BC10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662" y="2655586"/>
            <a:ext cx="23434676" cy="11206123"/>
          </a:xfrm>
        </p:spPr>
        <p:txBody>
          <a:bodyPr>
            <a:normAutofit/>
          </a:bodyPr>
          <a:lstStyle/>
          <a:p>
            <a:pPr marL="723900" indent="-723900" algn="just"/>
            <a:r>
              <a:rPr lang="en-US" sz="5400" dirty="0"/>
              <a:t>La </a:t>
            </a:r>
            <a:r>
              <a:rPr lang="en-US" sz="5400" dirty="0" err="1"/>
              <a:t>estrategia</a:t>
            </a:r>
            <a:r>
              <a:rPr lang="en-US" sz="5400" dirty="0"/>
              <a:t> de </a:t>
            </a:r>
            <a:r>
              <a:rPr lang="en-US" sz="5400" dirty="0" err="1"/>
              <a:t>optimización</a:t>
            </a:r>
            <a:r>
              <a:rPr lang="en-US" sz="5400" dirty="0"/>
              <a:t> </a:t>
            </a:r>
            <a:r>
              <a:rPr lang="en-US" sz="5400" dirty="0" err="1"/>
              <a:t>muestra</a:t>
            </a:r>
            <a:r>
              <a:rPr lang="en-US" sz="5400" dirty="0"/>
              <a:t> </a:t>
            </a:r>
            <a:r>
              <a:rPr lang="en-US" sz="5400" dirty="0" err="1"/>
              <a:t>resultados</a:t>
            </a:r>
            <a:r>
              <a:rPr lang="en-US" sz="5400" dirty="0"/>
              <a:t> </a:t>
            </a:r>
            <a:r>
              <a:rPr lang="en-US" sz="5400" dirty="0" err="1"/>
              <a:t>promisorios</a:t>
            </a:r>
            <a:r>
              <a:rPr lang="en-US" sz="5400" dirty="0"/>
              <a:t> para la </a:t>
            </a:r>
            <a:r>
              <a:rPr lang="en-US" sz="5400" dirty="0" err="1"/>
              <a:t>optimización</a:t>
            </a:r>
            <a:r>
              <a:rPr lang="en-US" sz="5400" dirty="0"/>
              <a:t> del </a:t>
            </a:r>
            <a:r>
              <a:rPr lang="en-US" sz="5400" i="1" dirty="0"/>
              <a:t>bend</a:t>
            </a:r>
            <a:r>
              <a:rPr lang="en-US" sz="5400" dirty="0"/>
              <a:t> y WDM.</a:t>
            </a:r>
            <a:endParaRPr lang="en-US" dirty="0"/>
          </a:p>
          <a:p>
            <a:pPr marL="723900" indent="-723900" algn="just"/>
            <a:r>
              <a:rPr lang="en-US" sz="5400" dirty="0"/>
              <a:t>Usar </a:t>
            </a:r>
            <a:r>
              <a:rPr lang="en-US" sz="5400" dirty="0" err="1"/>
              <a:t>algoritmos</a:t>
            </a:r>
            <a:r>
              <a:rPr lang="en-US" sz="5400" dirty="0"/>
              <a:t> de primer </a:t>
            </a:r>
            <a:r>
              <a:rPr lang="en-US" sz="5400" dirty="0" err="1"/>
              <a:t>orden</a:t>
            </a:r>
            <a:r>
              <a:rPr lang="en-US" sz="5400" dirty="0"/>
              <a:t> para la </a:t>
            </a:r>
            <a:r>
              <a:rPr lang="en-US" sz="5400" dirty="0" err="1"/>
              <a:t>optimización</a:t>
            </a:r>
            <a:r>
              <a:rPr lang="en-US" sz="5400" dirty="0"/>
              <a:t> </a:t>
            </a:r>
            <a:r>
              <a:rPr lang="en-US" sz="5400" dirty="0" err="1"/>
              <a:t>topológica</a:t>
            </a:r>
            <a:r>
              <a:rPr lang="en-US" sz="5400" dirty="0"/>
              <a:t> </a:t>
            </a:r>
            <a:r>
              <a:rPr lang="en-US" sz="5400" dirty="0" err="1"/>
              <a:t>robusta</a:t>
            </a:r>
            <a:r>
              <a:rPr lang="en-US" sz="5400" dirty="0"/>
              <a:t>:</a:t>
            </a:r>
            <a:endParaRPr lang="en-US"/>
          </a:p>
          <a:p>
            <a:pPr marL="0" indent="0" algn="just">
              <a:buNone/>
            </a:pPr>
            <a:r>
              <a:rPr lang="en-US" sz="5400" dirty="0"/>
              <a:t>   MMA &lt; G-CMA-ES &lt; G-GA, G-PSO &lt; L-BFGS-B.</a:t>
            </a:r>
          </a:p>
          <a:p>
            <a:pPr marL="723900" indent="-723900" algn="just"/>
            <a:r>
              <a:rPr lang="en-US" sz="5400" dirty="0" err="1"/>
              <a:t>Función</a:t>
            </a:r>
            <a:r>
              <a:rPr lang="en-US" sz="5400" dirty="0"/>
              <a:t> </a:t>
            </a:r>
            <a:r>
              <a:rPr lang="en-US" sz="5400" dirty="0" err="1"/>
              <a:t>objetivo</a:t>
            </a:r>
            <a:r>
              <a:rPr lang="en-US" sz="5400" dirty="0"/>
              <a:t>: </a:t>
            </a:r>
            <a:r>
              <a:rPr lang="en-US" sz="5400" i="1" dirty="0"/>
              <a:t>bend</a:t>
            </a:r>
            <a:r>
              <a:rPr lang="en-US" sz="5400" dirty="0"/>
              <a:t> (&gt;90%), WDM (&gt;90%).</a:t>
            </a:r>
          </a:p>
          <a:p>
            <a:pPr marL="723900" indent="-723900" algn="just"/>
            <a:r>
              <a:rPr lang="en-US" sz="5400" dirty="0"/>
              <a:t>Se </a:t>
            </a:r>
            <a:r>
              <a:rPr lang="en-US" sz="5400" dirty="0" err="1"/>
              <a:t>requiere</a:t>
            </a:r>
            <a:r>
              <a:rPr lang="en-US" sz="5400" dirty="0"/>
              <a:t> un mayor </a:t>
            </a:r>
            <a:r>
              <a:rPr lang="en-US" sz="5400" dirty="0" err="1"/>
              <a:t>estudio</a:t>
            </a:r>
            <a:r>
              <a:rPr lang="en-US" sz="5400" dirty="0"/>
              <a:t> del MMA para </a:t>
            </a:r>
            <a:r>
              <a:rPr lang="en-US" sz="5400" dirty="0" err="1"/>
              <a:t>este</a:t>
            </a:r>
            <a:r>
              <a:rPr lang="en-US" sz="5400" dirty="0"/>
              <a:t> </a:t>
            </a:r>
            <a:r>
              <a:rPr lang="en-US" sz="5400" dirty="0" err="1"/>
              <a:t>caso</a:t>
            </a:r>
            <a:r>
              <a:rPr lang="en-US" sz="5400" dirty="0"/>
              <a:t> (</a:t>
            </a:r>
            <a:r>
              <a:rPr lang="en-US" sz="5400" i="1" dirty="0"/>
              <a:t>bend</a:t>
            </a:r>
            <a:r>
              <a:rPr lang="en-US" sz="5400" dirty="0"/>
              <a:t> y WDM).</a:t>
            </a:r>
          </a:p>
          <a:p>
            <a:pPr marL="723900" indent="-723900" algn="just"/>
            <a:r>
              <a:rPr lang="en-US" sz="5400" dirty="0" err="1"/>
              <a:t>Comenzar</a:t>
            </a:r>
            <a:r>
              <a:rPr lang="en-US" sz="5400" dirty="0"/>
              <a:t> </a:t>
            </a:r>
            <a:r>
              <a:rPr lang="en-US" sz="5400" dirty="0" err="1"/>
              <a:t>futuras</a:t>
            </a:r>
            <a:r>
              <a:rPr lang="en-US" sz="5400" dirty="0"/>
              <a:t> </a:t>
            </a:r>
            <a:r>
              <a:rPr lang="en-US" sz="5400" dirty="0" err="1"/>
              <a:t>investigaciones</a:t>
            </a:r>
            <a:r>
              <a:rPr lang="en-US" sz="5400" dirty="0"/>
              <a:t> </a:t>
            </a:r>
            <a:r>
              <a:rPr lang="en-US" sz="5400" dirty="0" err="1"/>
              <a:t>usando</a:t>
            </a:r>
            <a:r>
              <a:rPr lang="en-US" sz="5400" dirty="0"/>
              <a:t> L-BFGS-B.</a:t>
            </a:r>
          </a:p>
          <a:p>
            <a:pPr marL="723900" indent="-723900" algn="just"/>
            <a:endParaRPr lang="en-US" sz="5400" dirty="0"/>
          </a:p>
          <a:p>
            <a:pPr marL="723900" indent="-723900"/>
            <a:endParaRPr lang="en-PE" sz="5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35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6145217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5F5-1B83-2145-A5DC-09B34B59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 err="1"/>
              <a:t>Futuros</a:t>
            </a:r>
            <a:r>
              <a:rPr lang="en-PE"/>
              <a:t> trabajos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A5292-CEA7-7947-AAE9-698BC10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662" y="1799019"/>
            <a:ext cx="23434676" cy="11206123"/>
          </a:xfrm>
        </p:spPr>
        <p:txBody>
          <a:bodyPr>
            <a:normAutofit/>
          </a:bodyPr>
          <a:lstStyle/>
          <a:p>
            <a:pPr marL="723900" indent="-723900" algn="just"/>
            <a:r>
              <a:rPr lang="en-US" sz="5400" dirty="0" err="1"/>
              <a:t>Fabricación</a:t>
            </a:r>
            <a:r>
              <a:rPr lang="en-US" sz="5400" dirty="0"/>
              <a:t> de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diseños</a:t>
            </a:r>
            <a:r>
              <a:rPr lang="en-US" sz="5400" dirty="0"/>
              <a:t>.</a:t>
            </a:r>
          </a:p>
          <a:p>
            <a:pPr marL="723900" indent="-723900" algn="just"/>
            <a:r>
              <a:rPr lang="en-US" sz="5400" dirty="0" err="1"/>
              <a:t>Imponer</a:t>
            </a:r>
            <a:r>
              <a:rPr lang="en-US" sz="5400" dirty="0"/>
              <a:t> </a:t>
            </a:r>
            <a:r>
              <a:rPr lang="en-US" sz="5400" dirty="0" err="1"/>
              <a:t>restricciones</a:t>
            </a:r>
            <a:r>
              <a:rPr lang="en-US" sz="5400" dirty="0"/>
              <a:t> de </a:t>
            </a:r>
            <a:r>
              <a:rPr lang="en-US" sz="5400" dirty="0" err="1"/>
              <a:t>conectividad</a:t>
            </a:r>
            <a:r>
              <a:rPr lang="en-US" sz="5400" dirty="0"/>
              <a:t>. </a:t>
            </a:r>
            <a:r>
              <a:rPr lang="en-US" sz="5400" dirty="0" err="1"/>
              <a:t>Posibles</a:t>
            </a:r>
            <a:r>
              <a:rPr lang="en-US" sz="5400" dirty="0"/>
              <a:t> </a:t>
            </a:r>
            <a:r>
              <a:rPr lang="en-US" sz="5400" dirty="0" err="1"/>
              <a:t>opciones</a:t>
            </a:r>
            <a:r>
              <a:rPr lang="en-US" sz="5400" dirty="0"/>
              <a:t>:</a:t>
            </a:r>
            <a:endParaRPr lang="en-US" dirty="0"/>
          </a:p>
          <a:p>
            <a:pPr marL="1244600" lvl="1" indent="-723900" algn="just"/>
            <a:r>
              <a:rPr lang="en-US" sz="5400" dirty="0" err="1"/>
              <a:t>Restricciones</a:t>
            </a:r>
            <a:r>
              <a:rPr lang="en-US" sz="5400" dirty="0"/>
              <a:t> de </a:t>
            </a:r>
            <a:r>
              <a:rPr lang="en-US" sz="5400" dirty="0" err="1"/>
              <a:t>energía</a:t>
            </a:r>
            <a:r>
              <a:rPr lang="en-US" sz="5400" dirty="0"/>
              <a:t> [Zhang+, 2021].</a:t>
            </a:r>
            <a:endParaRPr lang="en-US" dirty="0"/>
          </a:p>
          <a:p>
            <a:pPr marL="1244600" lvl="1" indent="-723900" algn="just"/>
            <a:r>
              <a:rPr lang="en-US" sz="5400" dirty="0" err="1"/>
              <a:t>Restricciones</a:t>
            </a:r>
            <a:r>
              <a:rPr lang="en-US" sz="5400" dirty="0"/>
              <a:t> de </a:t>
            </a:r>
            <a:r>
              <a:rPr lang="en-US" sz="5400" dirty="0" err="1"/>
              <a:t>temperatura</a:t>
            </a:r>
            <a:r>
              <a:rPr lang="en-US" sz="5400" dirty="0"/>
              <a:t> [Li+, 2016].</a:t>
            </a:r>
          </a:p>
          <a:p>
            <a:pPr marL="723900" indent="-723900" algn="just"/>
            <a:r>
              <a:rPr lang="en-US" sz="5400" dirty="0" err="1"/>
              <a:t>Entrenar</a:t>
            </a:r>
            <a:r>
              <a:rPr lang="en-US" sz="5400" dirty="0"/>
              <a:t> </a:t>
            </a:r>
            <a:r>
              <a:rPr lang="en-US" sz="5400" dirty="0" err="1"/>
              <a:t>una</a:t>
            </a:r>
            <a:r>
              <a:rPr lang="en-US" sz="5400" dirty="0"/>
              <a:t> red para </a:t>
            </a:r>
            <a:r>
              <a:rPr lang="en-US" sz="5400" dirty="0" err="1"/>
              <a:t>predecir</a:t>
            </a:r>
            <a:r>
              <a:rPr lang="en-US" sz="5400" dirty="0"/>
              <a:t>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resultados</a:t>
            </a:r>
            <a:r>
              <a:rPr lang="en-US" sz="5400" dirty="0"/>
              <a:t> de </a:t>
            </a:r>
            <a:r>
              <a:rPr lang="en-US" sz="5400" dirty="0" err="1"/>
              <a:t>simulación</a:t>
            </a:r>
            <a:r>
              <a:rPr lang="en-US" sz="5400" dirty="0"/>
              <a:t> o </a:t>
            </a:r>
            <a:r>
              <a:rPr lang="en-US" sz="5400" dirty="0" err="1"/>
              <a:t>incluso</a:t>
            </a:r>
            <a:r>
              <a:rPr lang="en-US" sz="5400" dirty="0"/>
              <a:t> usar la red para </a:t>
            </a:r>
            <a:r>
              <a:rPr lang="en-US" sz="5400" dirty="0" err="1"/>
              <a:t>predecir</a:t>
            </a:r>
            <a:r>
              <a:rPr lang="en-US" sz="5400" dirty="0"/>
              <a:t> </a:t>
            </a:r>
            <a:r>
              <a:rPr lang="en-US" sz="5400" dirty="0" err="1"/>
              <a:t>diseños</a:t>
            </a:r>
            <a:r>
              <a:rPr lang="en-US" sz="5400" dirty="0"/>
              <a:t> </a:t>
            </a:r>
            <a:r>
              <a:rPr lang="en-US" sz="5400" dirty="0" err="1"/>
              <a:t>óptimos</a:t>
            </a:r>
            <a:r>
              <a:rPr lang="en-US" sz="5400" dirty="0"/>
              <a:t> [Liu+, 2018] [Peurifoy+, 2018].</a:t>
            </a:r>
            <a:endParaRPr lang="en-US" dirty="0"/>
          </a:p>
          <a:p>
            <a:pPr marL="723900" indent="-723900" algn="just"/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36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8181364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B4E5-3243-D046-8AD3-D3E99E4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E"/>
              <a:t>Gracias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416F-A188-5247-945A-CAF8819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10E4-6DD8-A640-9044-47A828BD55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37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0702898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CE5D-1D52-8B01-4ECE-B5BBE78D46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72F52-E0FE-9CF6-6FED-384011CA273D}"/>
              </a:ext>
            </a:extLst>
          </p:cNvPr>
          <p:cNvSpPr/>
          <p:nvPr/>
        </p:nvSpPr>
        <p:spPr>
          <a:xfrm>
            <a:off x="3654724" y="914485"/>
            <a:ext cx="15809343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Fotónica</a:t>
            </a:r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integrada</a:t>
            </a:r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silicio</a:t>
            </a:r>
          </a:p>
          <a:p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Deseadas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características-aplicaciones</a:t>
            </a:r>
            <a:endParaRPr lang="en-US" sz="3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7F409-F7AC-DFBD-4913-C75EAA4DD1EE}"/>
              </a:ext>
            </a:extLst>
          </p:cNvPr>
          <p:cNvSpPr/>
          <p:nvPr/>
        </p:nvSpPr>
        <p:spPr>
          <a:xfrm>
            <a:off x="3654723" y="4163768"/>
            <a:ext cx="15809343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# </a:t>
            </a:r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dispositivos</a:t>
            </a:r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x chip</a:t>
            </a:r>
          </a:p>
          <a:p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un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problema</a:t>
            </a:r>
            <a:r>
              <a:rPr lang="en-US" sz="3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complicado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83562-4EA2-09E9-7B11-983A4C0311EE}"/>
              </a:ext>
            </a:extLst>
          </p:cNvPr>
          <p:cNvSpPr/>
          <p:nvPr/>
        </p:nvSpPr>
        <p:spPr>
          <a:xfrm>
            <a:off x="3654723" y="7413050"/>
            <a:ext cx="15809343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Dispositivos</a:t>
            </a:r>
            <a:r>
              <a:rPr lang="en-US" sz="6000" b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6000" b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fundamentales</a:t>
            </a:r>
            <a:endParaRPr lang="en-US" dirty="0" err="1"/>
          </a:p>
          <a:p>
            <a:r>
              <a:rPr lang="en-US" sz="3600" b="0" dirty="0">
                <a:solidFill>
                  <a:schemeClr val="tx1"/>
                </a:solidFill>
                <a:ea typeface="+mn-ea"/>
                <a:cs typeface="+mn-cs"/>
              </a:rPr>
              <a:t>Más </a:t>
            </a:r>
            <a:r>
              <a:rPr lang="en-US" sz="3600" b="0" dirty="0" err="1">
                <a:solidFill>
                  <a:schemeClr val="tx1"/>
                </a:solidFill>
                <a:ea typeface="+mn-ea"/>
                <a:cs typeface="+mn-cs"/>
              </a:rPr>
              <a:t>sencillo</a:t>
            </a:r>
            <a:r>
              <a:rPr lang="en-US" sz="3600" b="0" dirty="0">
                <a:solidFill>
                  <a:schemeClr val="tx1"/>
                </a:solidFill>
                <a:ea typeface="+mn-ea"/>
                <a:cs typeface="+mn-cs"/>
              </a:rPr>
              <a:t> de </a:t>
            </a:r>
            <a:r>
              <a:rPr lang="en-US" sz="3600" b="0" dirty="0" err="1">
                <a:solidFill>
                  <a:schemeClr val="tx1"/>
                </a:solidFill>
                <a:ea typeface="+mn-ea"/>
                <a:cs typeface="+mn-cs"/>
              </a:rPr>
              <a:t>estudiar</a:t>
            </a:r>
            <a:endParaRPr lang="en-US" sz="360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BAA3C7C-7E92-148A-B719-A609BBF28F8A}"/>
              </a:ext>
            </a:extLst>
          </p:cNvPr>
          <p:cNvSpPr/>
          <p:nvPr/>
        </p:nvSpPr>
        <p:spPr>
          <a:xfrm>
            <a:off x="10540703" y="2860721"/>
            <a:ext cx="1376028" cy="1122181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A17A469-7E3E-A99E-612A-7DC0C970AD8C}"/>
              </a:ext>
            </a:extLst>
          </p:cNvPr>
          <p:cNvSpPr/>
          <p:nvPr/>
        </p:nvSpPr>
        <p:spPr>
          <a:xfrm>
            <a:off x="10540702" y="6023739"/>
            <a:ext cx="1376028" cy="1122181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D0B1A-6A5E-735B-4EEB-C180DB340112}"/>
              </a:ext>
            </a:extLst>
          </p:cNvPr>
          <p:cNvSpPr/>
          <p:nvPr/>
        </p:nvSpPr>
        <p:spPr>
          <a:xfrm>
            <a:off x="2562043" y="10439159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I) </a:t>
            </a:r>
            <a:r>
              <a:rPr lang="en-US" sz="5400" b="0" i="1" dirty="0">
                <a:solidFill>
                  <a:srgbClr val="FFFFFF"/>
                </a:solidFill>
                <a:ea typeface="+mn-ea"/>
                <a:cs typeface="+mn-cs"/>
              </a:rPr>
              <a:t>Bend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85372-5BB6-9E41-67A7-F7EC1AA3E468}"/>
              </a:ext>
            </a:extLst>
          </p:cNvPr>
          <p:cNvSpPr/>
          <p:nvPr/>
        </p:nvSpPr>
        <p:spPr>
          <a:xfrm>
            <a:off x="14667779" y="10439158"/>
            <a:ext cx="5687683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II) WDM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950D3F9-A0D2-956C-8660-B15F17D1F88F}"/>
              </a:ext>
            </a:extLst>
          </p:cNvPr>
          <p:cNvSpPr/>
          <p:nvPr/>
        </p:nvSpPr>
        <p:spPr>
          <a:xfrm>
            <a:off x="4732249" y="9158003"/>
            <a:ext cx="1376028" cy="1122181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BC54969-E88B-F5C7-4AD8-79464AB165F9}"/>
              </a:ext>
            </a:extLst>
          </p:cNvPr>
          <p:cNvSpPr/>
          <p:nvPr/>
        </p:nvSpPr>
        <p:spPr>
          <a:xfrm>
            <a:off x="16837985" y="9158003"/>
            <a:ext cx="1376028" cy="1122181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81702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916C2-B9EA-4540-49E7-7B4B2A184A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dirty="0" smtClean="0"/>
              <a:t>5</a:t>
            </a:fld>
            <a:endParaRPr lang="en-US" dirty="0"/>
          </a:p>
        </p:txBody>
      </p:sp>
      <p:pic>
        <p:nvPicPr>
          <p:cNvPr id="17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685ECE-FABA-A101-F51D-0A314243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660" y="1343750"/>
            <a:ext cx="5267412" cy="5455128"/>
          </a:xfrm>
          <a:prstGeom prst="rect">
            <a:avLst/>
          </a:prstGeom>
        </p:spPr>
      </p:pic>
      <p:pic>
        <p:nvPicPr>
          <p:cNvPr id="18" name="Picture 18" descr="Diagram&#10;&#10;Description automatically generated">
            <a:extLst>
              <a:ext uri="{FF2B5EF4-FFF2-40B4-BE49-F238E27FC236}">
                <a16:creationId xmlns:a16="http://schemas.microsoft.com/office/drawing/2014/main" id="{A28E5260-44E1-8131-0C8A-6241C508B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9" r="392"/>
          <a:stretch/>
        </p:blipFill>
        <p:spPr>
          <a:xfrm>
            <a:off x="1377996" y="6542022"/>
            <a:ext cx="6129038" cy="5296839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5E7AC204-11CD-5857-3A46-E7F8CB86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092" y="1467148"/>
            <a:ext cx="5428171" cy="4655748"/>
          </a:xfrm>
          <a:prstGeom prst="rect">
            <a:avLst/>
          </a:prstGeom>
        </p:spPr>
      </p:pic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BF95E11F-2A6F-A81F-FD31-ECE51AEB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424" y="6653521"/>
            <a:ext cx="9724853" cy="4150706"/>
          </a:xfrm>
          <a:prstGeom prst="rect">
            <a:avLst/>
          </a:prstGeom>
        </p:spPr>
      </p:pic>
      <p:pic>
        <p:nvPicPr>
          <p:cNvPr id="23" name="Picture 23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CDE184C4-DAFE-E6B9-1166-778FCD7F1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2779" y="1466199"/>
            <a:ext cx="4493823" cy="471182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5FE5F292-6FCE-5E41-3B44-E385C726F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5000" y="6102337"/>
            <a:ext cx="5970365" cy="52490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D689D2-A4CB-6805-4D41-9927499CDBC3}"/>
              </a:ext>
            </a:extLst>
          </p:cNvPr>
          <p:cNvSpPr txBox="1"/>
          <p:nvPr/>
        </p:nvSpPr>
        <p:spPr>
          <a:xfrm>
            <a:off x="7263349" y="9704880"/>
            <a:ext cx="10330931" cy="3591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Bend: </a:t>
            </a:r>
            <a:r>
              <a:rPr lang="en-US" dirty="0">
                <a:solidFill>
                  <a:schemeClr val="tx1"/>
                </a:solidFill>
              </a:rPr>
              <a:t>↑ </a:t>
            </a:r>
            <a:r>
              <a:rPr lang="en-US" b="0" dirty="0" err="1">
                <a:solidFill>
                  <a:schemeClr val="tx1"/>
                </a:solidFill>
              </a:rPr>
              <a:t>transmitancia</a:t>
            </a:r>
            <a:r>
              <a:rPr lang="en-US" b="0" dirty="0">
                <a:solidFill>
                  <a:schemeClr val="tx1"/>
                </a:solidFill>
              </a:rPr>
              <a:t> a 1550nm </a:t>
            </a:r>
            <a:r>
              <a:rPr lang="en-US" dirty="0"/>
              <a:t>☺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WDM(1300nm): </a:t>
            </a:r>
            <a:r>
              <a:rPr lang="en-US" dirty="0">
                <a:solidFill>
                  <a:schemeClr val="tx1"/>
                </a:solidFill>
              </a:rPr>
              <a:t>↑</a:t>
            </a:r>
            <a:r>
              <a:rPr lang="en-US" b="0" dirty="0">
                <a:solidFill>
                  <a:schemeClr val="tx1"/>
                </a:solidFill>
              </a:rPr>
              <a:t> </a:t>
            </a:r>
            <a:r>
              <a:rPr lang="en-US" b="0" dirty="0" err="1">
                <a:solidFill>
                  <a:schemeClr val="tx1"/>
                </a:solidFill>
              </a:rPr>
              <a:t>transmitancia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en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el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brazo</a:t>
            </a:r>
            <a:r>
              <a:rPr lang="en-US" b="0" dirty="0">
                <a:solidFill>
                  <a:schemeClr val="tx1"/>
                </a:solidFill>
              </a:rPr>
              <a:t> superior </a:t>
            </a:r>
            <a:r>
              <a:rPr lang="en-US" dirty="0"/>
              <a:t>☺</a:t>
            </a:r>
          </a:p>
          <a:p>
            <a:pPr algn="l"/>
            <a:r>
              <a:rPr lang="en-US" b="0" dirty="0">
                <a:solidFill>
                  <a:schemeClr val="tx1"/>
                </a:solidFill>
              </a:rPr>
              <a:t>WDM(1550nm): </a:t>
            </a:r>
            <a:r>
              <a:rPr lang="en-US" dirty="0">
                <a:solidFill>
                  <a:schemeClr val="tx1"/>
                </a:solidFill>
              </a:rPr>
              <a:t>↑</a:t>
            </a:r>
            <a:r>
              <a:rPr lang="en-US" b="0" dirty="0">
                <a:solidFill>
                  <a:schemeClr val="tx1"/>
                </a:solidFill>
              </a:rPr>
              <a:t> </a:t>
            </a:r>
            <a:r>
              <a:rPr lang="en-US" b="0" dirty="0" err="1">
                <a:solidFill>
                  <a:schemeClr val="tx1"/>
                </a:solidFill>
              </a:rPr>
              <a:t>transmitancia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en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el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brazo</a:t>
            </a:r>
            <a:r>
              <a:rPr lang="en-US" b="0" dirty="0">
                <a:solidFill>
                  <a:schemeClr val="tx1"/>
                </a:solidFill>
              </a:rPr>
              <a:t> inferior </a:t>
            </a:r>
            <a:r>
              <a:rPr lang="en-US" dirty="0"/>
              <a:t>☺</a:t>
            </a:r>
          </a:p>
          <a:p>
            <a:pPr algn="l"/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4932E7-B48B-993B-C769-452FD36EC674}"/>
              </a:ext>
            </a:extLst>
          </p:cNvPr>
          <p:cNvSpPr txBox="1"/>
          <p:nvPr/>
        </p:nvSpPr>
        <p:spPr>
          <a:xfrm>
            <a:off x="17877960" y="12008139"/>
            <a:ext cx="682331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 err="1"/>
              <a:t>Diseños</a:t>
            </a:r>
            <a:r>
              <a:rPr lang="en-US" b="0" dirty="0"/>
              <a:t> </a:t>
            </a:r>
            <a:r>
              <a:rPr lang="en-US" dirty="0" err="1"/>
              <a:t>eficientes</a:t>
            </a:r>
            <a:r>
              <a:rPr lang="en-US" b="0" dirty="0"/>
              <a:t> [</a:t>
            </a:r>
            <a:r>
              <a:rPr lang="en-US" b="0" dirty="0" err="1"/>
              <a:t>Su</a:t>
            </a:r>
            <a:r>
              <a:rPr lang="en-US" b="0" dirty="0"/>
              <a:t>+, 2020]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441FD-26C8-9AE8-2940-EB17F1BE5406}"/>
              </a:ext>
            </a:extLst>
          </p:cNvPr>
          <p:cNvSpPr/>
          <p:nvPr/>
        </p:nvSpPr>
        <p:spPr>
          <a:xfrm rot="16200000">
            <a:off x="-660752" y="3481519"/>
            <a:ext cx="3604565" cy="100402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I) </a:t>
            </a:r>
            <a:r>
              <a:rPr lang="en-US" sz="5400" b="0" i="1" dirty="0">
                <a:solidFill>
                  <a:srgbClr val="FFFFFF"/>
                </a:solidFill>
                <a:ea typeface="+mn-ea"/>
                <a:cs typeface="+mn-cs"/>
              </a:rPr>
              <a:t>Bend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A83265-EC2D-1BA2-DA3F-A090BCD679F0}"/>
              </a:ext>
            </a:extLst>
          </p:cNvPr>
          <p:cNvSpPr/>
          <p:nvPr/>
        </p:nvSpPr>
        <p:spPr>
          <a:xfrm rot="-5400000">
            <a:off x="-1004478" y="8538070"/>
            <a:ext cx="4207044" cy="9752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0" dirty="0">
                <a:solidFill>
                  <a:srgbClr val="FFFFFF"/>
                </a:solidFill>
                <a:ea typeface="+mn-ea"/>
                <a:cs typeface="+mn-cs"/>
              </a:rPr>
              <a:t>II) WDM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38F84-6903-E961-CE5B-285862A1F7B8}"/>
              </a:ext>
            </a:extLst>
          </p:cNvPr>
          <p:cNvSpPr/>
          <p:nvPr/>
        </p:nvSpPr>
        <p:spPr>
          <a:xfrm>
            <a:off x="2237250" y="439080"/>
            <a:ext cx="4058522" cy="6982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Diseño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intuitivo</a:t>
            </a:r>
            <a:endParaRPr lang="en-US" sz="3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16015C-A02F-BC14-D0EE-A205B8ED56FB}"/>
              </a:ext>
            </a:extLst>
          </p:cNvPr>
          <p:cNvSpPr/>
          <p:nvPr/>
        </p:nvSpPr>
        <p:spPr>
          <a:xfrm>
            <a:off x="9901207" y="440108"/>
            <a:ext cx="4058522" cy="6982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Simulaciones</a:t>
            </a:r>
            <a:endParaRPr lang="en-US" sz="3600" b="0" dirty="0" err="1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14ED5A-B810-6219-0432-07515957B5C4}"/>
              </a:ext>
            </a:extLst>
          </p:cNvPr>
          <p:cNvSpPr/>
          <p:nvPr/>
        </p:nvSpPr>
        <p:spPr>
          <a:xfrm>
            <a:off x="18514980" y="441135"/>
            <a:ext cx="4058522" cy="6982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Diseño</a:t>
            </a:r>
            <a:r>
              <a:rPr lang="en-US" sz="3600" b="0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en-US" sz="3600" b="0" dirty="0" err="1">
                <a:solidFill>
                  <a:srgbClr val="FFFFFF"/>
                </a:solidFill>
                <a:ea typeface="+mn-ea"/>
                <a:cs typeface="+mn-cs"/>
              </a:rPr>
              <a:t>inverso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0467E8-CA25-90D0-E88C-46942C57DBE1}"/>
              </a:ext>
            </a:extLst>
          </p:cNvPr>
          <p:cNvSpPr txBox="1"/>
          <p:nvPr/>
        </p:nvSpPr>
        <p:spPr>
          <a:xfrm>
            <a:off x="177813" y="11762172"/>
            <a:ext cx="68233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 son </a:t>
            </a:r>
            <a:r>
              <a:rPr lang="en-US" dirty="0" err="1"/>
              <a:t>eficientes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esta</a:t>
            </a:r>
            <a:r>
              <a:rPr lang="en-US" b="0" dirty="0"/>
              <a:t> </a:t>
            </a:r>
            <a:r>
              <a:rPr lang="en-US" b="0" dirty="0" err="1"/>
              <a:t>escala</a:t>
            </a:r>
            <a:r>
              <a:rPr lang="en-US" b="0" dirty="0"/>
              <a:t> (2µm x 2µm)</a:t>
            </a:r>
          </a:p>
        </p:txBody>
      </p:sp>
    </p:spTree>
    <p:extLst>
      <p:ext uri="{BB962C8B-B14F-4D97-AF65-F5344CB8AC3E}">
        <p14:creationId xmlns:p14="http://schemas.microsoft.com/office/powerpoint/2010/main" val="32032476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6</a:t>
            </a:fld>
            <a:endParaRPr lang="en-PE"/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B8F767AC-EA5C-86AB-5337-D13390D8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71" y="1099095"/>
            <a:ext cx="8166217" cy="8194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9704B8-BD90-4430-25CC-FABA0A4C1202}"/>
              </a:ext>
            </a:extLst>
          </p:cNvPr>
          <p:cNvSpPr txBox="1"/>
          <p:nvPr/>
        </p:nvSpPr>
        <p:spPr>
          <a:xfrm flipH="1">
            <a:off x="3364744" y="111591"/>
            <a:ext cx="7056953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 err="1"/>
              <a:t>Discretización</a:t>
            </a:r>
            <a:r>
              <a:rPr lang="en-US" sz="3600" dirty="0"/>
              <a:t> de un </a:t>
            </a:r>
            <a:r>
              <a:rPr lang="en-US" sz="3600" i="1" dirty="0"/>
              <a:t>bend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5D51CD-6448-A811-3BF1-0C21FA8611CB}"/>
              </a:ext>
            </a:extLst>
          </p:cNvPr>
          <p:cNvSpPr/>
          <p:nvPr/>
        </p:nvSpPr>
        <p:spPr>
          <a:xfrm>
            <a:off x="514391" y="9278338"/>
            <a:ext cx="23199188" cy="352981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44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Problema</a:t>
            </a:r>
            <a:endParaRPr lang="en-US" sz="4400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4400" dirty="0" err="1">
                <a:solidFill>
                  <a:srgbClr val="FFFF00"/>
                </a:solidFill>
                <a:ea typeface="+mn-ea"/>
                <a:cs typeface="+mn-cs"/>
              </a:rPr>
              <a:t>Encontrar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FFFF00"/>
                </a:solidFill>
                <a:ea typeface="+mn-ea"/>
                <a:cs typeface="+mn-cs"/>
              </a:rPr>
              <a:t>una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FFFF00"/>
                </a:solidFill>
                <a:ea typeface="+mn-ea"/>
                <a:cs typeface="+mn-cs"/>
              </a:rPr>
              <a:t>parametrización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que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genere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un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dispositivo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que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optimice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alguna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propiedad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deseada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,</a:t>
            </a:r>
          </a:p>
          <a:p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calculado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4400" b="0" dirty="0" err="1">
                <a:solidFill>
                  <a:schemeClr val="bg1"/>
                </a:solidFill>
                <a:ea typeface="+mn-ea"/>
                <a:cs typeface="+mn-cs"/>
              </a:rPr>
              <a:t>mediante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FFFF00"/>
                </a:solidFill>
                <a:ea typeface="+mn-ea"/>
                <a:cs typeface="+mn-cs"/>
              </a:rPr>
              <a:t>simulaciones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FFFF00"/>
                </a:solidFill>
                <a:ea typeface="+mn-ea"/>
                <a:cs typeface="+mn-cs"/>
              </a:rPr>
              <a:t>computacionales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,</a:t>
            </a:r>
            <a:endParaRPr lang="en-US" sz="44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que </a:t>
            </a:r>
            <a:r>
              <a:rPr lang="en-US" sz="4400" b="0" err="1">
                <a:solidFill>
                  <a:schemeClr val="bg1"/>
                </a:solidFill>
                <a:ea typeface="+mn-ea"/>
                <a:cs typeface="+mn-cs"/>
              </a:rPr>
              <a:t>mantenga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 un </a:t>
            </a:r>
            <a:r>
              <a:rPr lang="en-US" sz="4400" err="1">
                <a:solidFill>
                  <a:srgbClr val="FFFF00"/>
                </a:solidFill>
                <a:ea typeface="+mn-ea"/>
                <a:cs typeface="+mn-cs"/>
              </a:rPr>
              <a:t>óptimo</a:t>
            </a:r>
            <a:r>
              <a:rPr lang="en-US" sz="440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err="1">
                <a:solidFill>
                  <a:srgbClr val="FFFF00"/>
                </a:solidFill>
                <a:ea typeface="+mn-ea"/>
                <a:cs typeface="+mn-cs"/>
              </a:rPr>
              <a:t>funcionamiento</a:t>
            </a:r>
            <a:r>
              <a:rPr lang="en-US" sz="4400" b="0" dirty="0">
                <a:solidFill>
                  <a:srgbClr val="FFFF00"/>
                </a:solidFill>
                <a:ea typeface="+mn-ea"/>
                <a:cs typeface="+mn-cs"/>
              </a:rPr>
              <a:t> 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al ser </a:t>
            </a:r>
            <a:r>
              <a:rPr lang="en-US" sz="4400" err="1">
                <a:solidFill>
                  <a:srgbClr val="FFFF00"/>
                </a:solidFill>
                <a:ea typeface="+mn-ea"/>
                <a:cs typeface="+mn-cs"/>
              </a:rPr>
              <a:t>fabricado</a:t>
            </a:r>
            <a:r>
              <a:rPr lang="en-US" sz="4400" b="0" dirty="0">
                <a:solidFill>
                  <a:schemeClr val="bg1"/>
                </a:solidFill>
                <a:ea typeface="+mn-ea"/>
                <a:cs typeface="+mn-cs"/>
              </a:rPr>
              <a:t>.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7F8B9-CC8D-361E-89A2-CADCAF6C8910}"/>
              </a:ext>
            </a:extLst>
          </p:cNvPr>
          <p:cNvSpPr/>
          <p:nvPr/>
        </p:nvSpPr>
        <p:spPr>
          <a:xfrm>
            <a:off x="10220867" y="2897267"/>
            <a:ext cx="13422700" cy="62998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dirty="0" err="1">
                <a:ea typeface="+mn-ea"/>
                <a:cs typeface="+mn-cs"/>
              </a:rPr>
              <a:t>Dificultades</a:t>
            </a:r>
            <a:r>
              <a:rPr lang="en-US" sz="4000" dirty="0">
                <a:ea typeface="+mn-ea"/>
                <a:cs typeface="+mn-cs"/>
              </a:rPr>
              <a:t> </a:t>
            </a:r>
            <a:r>
              <a:rPr lang="en-US" sz="4000" dirty="0" err="1">
                <a:ea typeface="+mn-ea"/>
                <a:cs typeface="+mn-cs"/>
              </a:rPr>
              <a:t>computacionales</a:t>
            </a:r>
            <a:endParaRPr lang="en-US" dirty="0" err="1"/>
          </a:p>
          <a:p>
            <a:r>
              <a:rPr lang="en-US" sz="4000" b="0" dirty="0">
                <a:ea typeface="+mn-ea"/>
                <a:cs typeface="+mn-cs"/>
              </a:rPr>
              <a:t>1. Imposible </a:t>
            </a:r>
            <a:r>
              <a:rPr lang="en-US" sz="4000" b="0" dirty="0" err="1">
                <a:ea typeface="+mn-ea"/>
                <a:cs typeface="+mn-cs"/>
              </a:rPr>
              <a:t>evaluar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todos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los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diseños</a:t>
            </a:r>
            <a:endParaRPr lang="en-US" dirty="0" err="1"/>
          </a:p>
          <a:p>
            <a:r>
              <a:rPr lang="en-US" sz="4000" b="0" dirty="0">
                <a:ea typeface="+mn-ea"/>
                <a:cs typeface="+mn-cs"/>
              </a:rPr>
              <a:t>2. </a:t>
            </a:r>
            <a:r>
              <a:rPr lang="en-US" sz="4000" b="0" dirty="0" err="1">
                <a:highlight>
                  <a:srgbClr val="C0C0C0"/>
                </a:highlight>
                <a:ea typeface="+mn-ea"/>
                <a:cs typeface="+mn-cs"/>
              </a:rPr>
              <a:t>Simulaciones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computacionales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highlight>
                  <a:srgbClr val="C0C0C0"/>
                </a:highlight>
                <a:ea typeface="+mn-ea"/>
                <a:cs typeface="+mn-cs"/>
              </a:rPr>
              <a:t>costosas</a:t>
            </a:r>
            <a:endParaRPr lang="en-US" dirty="0" err="1">
              <a:highlight>
                <a:srgbClr val="C0C0C0"/>
              </a:highlight>
            </a:endParaRPr>
          </a:p>
          <a:p>
            <a:r>
              <a:rPr lang="en-US" sz="4000" b="0" dirty="0">
                <a:ea typeface="+mn-ea"/>
                <a:cs typeface="+mn-cs"/>
              </a:rPr>
              <a:t>3. Espacio de </a:t>
            </a:r>
            <a:r>
              <a:rPr lang="en-US" sz="4000" b="0" dirty="0" err="1">
                <a:ea typeface="+mn-ea"/>
                <a:cs typeface="+mn-cs"/>
              </a:rPr>
              <a:t>búsqueda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>
                <a:highlight>
                  <a:srgbClr val="C0C0C0"/>
                </a:highlight>
                <a:ea typeface="+mn-ea"/>
                <a:cs typeface="+mn-cs"/>
              </a:rPr>
              <a:t>no </a:t>
            </a:r>
            <a:r>
              <a:rPr lang="en-US" sz="4000" b="0" dirty="0" err="1">
                <a:highlight>
                  <a:srgbClr val="C0C0C0"/>
                </a:highlight>
                <a:ea typeface="+mn-ea"/>
                <a:cs typeface="+mn-cs"/>
              </a:rPr>
              <a:t>convexo</a:t>
            </a:r>
            <a:endParaRPr lang="en-US" dirty="0" err="1">
              <a:highlight>
                <a:srgbClr val="C0C0C0"/>
              </a:highlight>
            </a:endParaRPr>
          </a:p>
          <a:p>
            <a:r>
              <a:rPr lang="en-US" sz="4000" b="0" dirty="0">
                <a:ea typeface="+mn-ea"/>
                <a:cs typeface="+mn-cs"/>
              </a:rPr>
              <a:t>4. </a:t>
            </a:r>
            <a:r>
              <a:rPr lang="en-US" sz="4000" b="0" dirty="0">
                <a:highlight>
                  <a:srgbClr val="C0C0C0"/>
                </a:highlight>
                <a:ea typeface="+mn-ea"/>
                <a:cs typeface="+mn-cs"/>
              </a:rPr>
              <a:t>No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todos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los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dispositivos</a:t>
            </a:r>
            <a:r>
              <a:rPr lang="en-US" sz="4000" b="0" dirty="0">
                <a:ea typeface="+mn-ea"/>
                <a:cs typeface="+mn-cs"/>
              </a:rPr>
              <a:t> son </a:t>
            </a:r>
            <a:r>
              <a:rPr lang="en-US" sz="4000" b="0" dirty="0" err="1">
                <a:highlight>
                  <a:srgbClr val="C0C0C0"/>
                </a:highlight>
                <a:ea typeface="+mn-ea"/>
                <a:cs typeface="+mn-cs"/>
              </a:rPr>
              <a:t>fabricables</a:t>
            </a:r>
            <a:endParaRPr lang="en-US">
              <a:highlight>
                <a:srgbClr val="C0C0C0"/>
              </a:highlight>
            </a:endParaRPr>
          </a:p>
          <a:p>
            <a:r>
              <a:rPr lang="en-US" sz="4000" b="0" dirty="0">
                <a:ea typeface="+mn-ea"/>
                <a:cs typeface="+mn-cs"/>
              </a:rPr>
              <a:t>5. </a:t>
            </a:r>
            <a:r>
              <a:rPr lang="en-US" sz="4000" b="0" dirty="0" err="1">
                <a:ea typeface="+mn-ea"/>
                <a:cs typeface="+mn-cs"/>
              </a:rPr>
              <a:t>Distintos</a:t>
            </a:r>
            <a:r>
              <a:rPr lang="en-US" sz="4000" b="0" dirty="0">
                <a:ea typeface="+mn-ea"/>
                <a:cs typeface="+mn-cs"/>
              </a:rPr>
              <a:t> </a:t>
            </a:r>
            <a:r>
              <a:rPr lang="en-US" sz="4000" b="0" dirty="0" err="1">
                <a:ea typeface="+mn-ea"/>
                <a:cs typeface="+mn-cs"/>
              </a:rPr>
              <a:t>dispositivos</a:t>
            </a:r>
            <a:r>
              <a:rPr lang="en-US" sz="4000" b="0" dirty="0">
                <a:ea typeface="+mn-ea"/>
                <a:cs typeface="+mn-cs"/>
              </a:rPr>
              <a:t> → </a:t>
            </a:r>
            <a:r>
              <a:rPr lang="en-US" sz="4000" b="0" dirty="0" err="1"/>
              <a:t>distintos</a:t>
            </a:r>
            <a:r>
              <a:rPr lang="en-US" sz="4000" b="0" dirty="0"/>
              <a:t> </a:t>
            </a:r>
            <a:r>
              <a:rPr lang="en-US" sz="4000" b="0" dirty="0" err="1"/>
              <a:t>problemas</a:t>
            </a:r>
            <a:endParaRPr lang="en-US" sz="4000" b="0" dirty="0"/>
          </a:p>
          <a:p>
            <a:r>
              <a:rPr lang="en-US" sz="4000" dirty="0" err="1"/>
              <a:t>Dificultades</a:t>
            </a:r>
            <a:r>
              <a:rPr lang="en-US" sz="4000" dirty="0"/>
              <a:t> </a:t>
            </a:r>
            <a:r>
              <a:rPr lang="en-US" sz="4000" dirty="0" err="1"/>
              <a:t>experimentales</a:t>
            </a:r>
            <a:endParaRPr lang="en-US" dirty="0" err="1"/>
          </a:p>
          <a:p>
            <a:r>
              <a:rPr lang="en-US" sz="4000" b="0" dirty="0"/>
              <a:t>1. </a:t>
            </a:r>
            <a:r>
              <a:rPr lang="en-US" sz="4000" b="0" dirty="0">
                <a:highlight>
                  <a:srgbClr val="C0C0C0"/>
                </a:highlight>
              </a:rPr>
              <a:t>Error </a:t>
            </a:r>
            <a:r>
              <a:rPr lang="en-US" sz="4000" b="0" dirty="0">
                <a:highlight>
                  <a:srgbClr val="C0C0C0"/>
                </a:highlight>
                <a:ea typeface="+mn-ea"/>
                <a:cs typeface="+mn-cs"/>
              </a:rPr>
              <a:t>de </a:t>
            </a:r>
            <a:r>
              <a:rPr lang="en-US" sz="4000" b="0" dirty="0" err="1">
                <a:highlight>
                  <a:srgbClr val="C0C0C0"/>
                </a:highlight>
              </a:rPr>
              <a:t>precisión</a:t>
            </a:r>
            <a:r>
              <a:rPr lang="en-US" sz="4000" b="0" dirty="0"/>
              <a:t> </a:t>
            </a:r>
            <a:r>
              <a:rPr lang="en-US" sz="4000" b="0" dirty="0" err="1"/>
              <a:t>en</a:t>
            </a:r>
            <a:r>
              <a:rPr lang="en-US" sz="4000" b="0" dirty="0"/>
              <a:t> </a:t>
            </a:r>
            <a:r>
              <a:rPr lang="en-US" sz="4000" b="0" dirty="0" err="1"/>
              <a:t>los</a:t>
            </a:r>
            <a:r>
              <a:rPr lang="en-US" sz="4000" b="0" dirty="0"/>
              <a:t> </a:t>
            </a:r>
            <a:r>
              <a:rPr lang="en-US" sz="4000" b="0" dirty="0" err="1"/>
              <a:t>instrumentos</a:t>
            </a:r>
            <a:r>
              <a:rPr lang="en-US" sz="4000" b="0" dirty="0"/>
              <a:t> </a:t>
            </a:r>
            <a:r>
              <a:rPr lang="en-US" sz="4000" b="0" dirty="0">
                <a:ea typeface="+mn-ea"/>
                <a:cs typeface="+mn-cs"/>
              </a:rPr>
              <a:t>de </a:t>
            </a:r>
            <a:r>
              <a:rPr lang="en-US" sz="4000" b="0" dirty="0" err="1"/>
              <a:t>fabricación</a:t>
            </a:r>
            <a:endParaRPr lang="en-US" dirty="0" err="1"/>
          </a:p>
          <a:p>
            <a:r>
              <a:rPr lang="en-US" sz="4000" b="0" dirty="0"/>
              <a:t>2. </a:t>
            </a:r>
            <a:r>
              <a:rPr lang="en-US" sz="4000" b="0" dirty="0" err="1">
                <a:highlight>
                  <a:srgbClr val="C0C0C0"/>
                </a:highlight>
              </a:rPr>
              <a:t>Sensibilidad</a:t>
            </a:r>
            <a:r>
              <a:rPr lang="en-US" sz="4000" b="0" dirty="0">
                <a:highlight>
                  <a:srgbClr val="C0C0C0"/>
                </a:highlight>
              </a:rPr>
              <a:t> ante </a:t>
            </a:r>
            <a:r>
              <a:rPr lang="en-US" sz="4000" b="0" dirty="0" err="1">
                <a:highlight>
                  <a:srgbClr val="C0C0C0"/>
                </a:highlight>
              </a:rPr>
              <a:t>cambios</a:t>
            </a:r>
            <a:r>
              <a:rPr lang="en-US" sz="4000" b="0" dirty="0">
                <a:highlight>
                  <a:srgbClr val="C0C0C0"/>
                </a:highlight>
              </a:rPr>
              <a:t> </a:t>
            </a:r>
            <a:r>
              <a:rPr lang="en-US" sz="4000" b="0" dirty="0"/>
              <a:t>de </a:t>
            </a:r>
            <a:r>
              <a:rPr lang="en-US" sz="4000" b="0" dirty="0" err="1"/>
              <a:t>temperatura</a:t>
            </a:r>
            <a:endParaRPr lang="en-US" dirty="0" err="1"/>
          </a:p>
          <a:p>
            <a:endParaRPr lang="en-US" sz="4000" dirty="0">
              <a:solidFill>
                <a:srgbClr val="FFFFFF"/>
              </a:solidFill>
              <a:latin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94FD8-5835-C8F3-3A01-6D5B059CC618}"/>
              </a:ext>
            </a:extLst>
          </p:cNvPr>
          <p:cNvSpPr txBox="1"/>
          <p:nvPr/>
        </p:nvSpPr>
        <p:spPr>
          <a:xfrm>
            <a:off x="2996272" y="1565094"/>
            <a:ext cx="1001487" cy="63671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dirty="0">
                <a:solidFill>
                  <a:srgbClr val="FFFFFF"/>
                </a:solidFill>
              </a:rPr>
              <a:t>1:Si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6C710-D531-CAD2-62FC-2E9802ED604E}"/>
              </a:ext>
            </a:extLst>
          </p:cNvPr>
          <p:cNvSpPr txBox="1"/>
          <p:nvPr/>
        </p:nvSpPr>
        <p:spPr>
          <a:xfrm>
            <a:off x="1136628" y="3226001"/>
            <a:ext cx="1291773" cy="57515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dirty="0"/>
              <a:t>0:SiO</a:t>
            </a:r>
            <a:r>
              <a:rPr lang="en-US" sz="2800" b="0" baseline="-25000" dirty="0"/>
              <a:t>2</a:t>
            </a:r>
            <a:endParaRPr lang="en-US" sz="2800" baseline="-25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26C01-8C19-F091-6C66-C21B15F2F3FD}"/>
              </a:ext>
            </a:extLst>
          </p:cNvPr>
          <p:cNvCxnSpPr/>
          <p:nvPr/>
        </p:nvCxnSpPr>
        <p:spPr>
          <a:xfrm>
            <a:off x="3910884" y="2174920"/>
            <a:ext cx="1857827" cy="144658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DAA8A3-23DA-E847-6653-49D969ABFFDF}"/>
              </a:ext>
            </a:extLst>
          </p:cNvPr>
          <p:cNvCxnSpPr>
            <a:cxnSpLocks/>
          </p:cNvCxnSpPr>
          <p:nvPr/>
        </p:nvCxnSpPr>
        <p:spPr>
          <a:xfrm>
            <a:off x="2317378" y="3406717"/>
            <a:ext cx="1857827" cy="144658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7DF26-76CC-F312-3C9C-14370264E969}"/>
              </a:ext>
            </a:extLst>
          </p:cNvPr>
          <p:cNvSpPr/>
          <p:nvPr/>
        </p:nvSpPr>
        <p:spPr>
          <a:xfrm>
            <a:off x="10720854" y="1380643"/>
            <a:ext cx="12646780" cy="1375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Usamos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matriz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0s y 1s para </a:t>
            </a:r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representar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diseños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parametrizatión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4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8D26D-51E4-BCEE-AB26-CA377C3F3DEF}"/>
              </a:ext>
            </a:extLst>
          </p:cNvPr>
          <p:cNvCxnSpPr>
            <a:cxnSpLocks/>
          </p:cNvCxnSpPr>
          <p:nvPr/>
        </p:nvCxnSpPr>
        <p:spPr>
          <a:xfrm flipV="1">
            <a:off x="8258013" y="1919854"/>
            <a:ext cx="2421967" cy="188256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7A0AC36-88FD-6025-AA32-F6500BEE9399}"/>
              </a:ext>
            </a:extLst>
          </p:cNvPr>
          <p:cNvSpPr/>
          <p:nvPr/>
        </p:nvSpPr>
        <p:spPr>
          <a:xfrm>
            <a:off x="10887712" y="-103060"/>
            <a:ext cx="13423157" cy="11291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Transmitancia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Relación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entre la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potencia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flujo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sale del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dispositivo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la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potencia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flujo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ingresa</a:t>
            </a:r>
            <a:r>
              <a:rPr lang="en-US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254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7</a:t>
            </a:fld>
            <a:endParaRPr lang="en-P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5E499-6634-BC7D-3709-6394BBCB7BF9}"/>
              </a:ext>
            </a:extLst>
          </p:cNvPr>
          <p:cNvSpPr/>
          <p:nvPr/>
        </p:nvSpPr>
        <p:spPr>
          <a:xfrm>
            <a:off x="-1915" y="4151898"/>
            <a:ext cx="24389491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>
                <a:ea typeface="+mn-ea"/>
                <a:cs typeface="+mn-cs"/>
              </a:rPr>
              <a:t> 1. </a:t>
            </a:r>
            <a:r>
              <a:rPr lang="en-US" sz="4800" b="0" dirty="0" err="1">
                <a:highlight>
                  <a:srgbClr val="C0C0C0"/>
                </a:highlight>
                <a:ea typeface="+mn-ea"/>
                <a:cs typeface="+mn-cs"/>
              </a:rPr>
              <a:t>Diseñar</a:t>
            </a:r>
            <a:r>
              <a:rPr lang="en-US" sz="4800" b="0" dirty="0">
                <a:ea typeface="+mn-ea"/>
                <a:cs typeface="+mn-cs"/>
              </a:rPr>
              <a:t> un bend y WDM con </a:t>
            </a:r>
            <a:r>
              <a:rPr lang="en-US" sz="4800" b="0" dirty="0" err="1">
                <a:highlight>
                  <a:srgbClr val="C0C0C0"/>
                </a:highlight>
                <a:ea typeface="+mn-ea"/>
                <a:cs typeface="+mn-cs"/>
              </a:rPr>
              <a:t>eficiencias</a:t>
            </a:r>
            <a:r>
              <a:rPr lang="en-US" sz="4800" b="0" dirty="0">
                <a:highlight>
                  <a:srgbClr val="C0C0C0"/>
                </a:highlight>
                <a:ea typeface="+mn-ea"/>
                <a:cs typeface="+mn-cs"/>
              </a:rPr>
              <a:t> </a:t>
            </a:r>
            <a:r>
              <a:rPr lang="en-US" sz="4800" b="0" dirty="0" err="1">
                <a:highlight>
                  <a:srgbClr val="C0C0C0"/>
                </a:highlight>
                <a:ea typeface="+mn-ea"/>
                <a:cs typeface="+mn-cs"/>
              </a:rPr>
              <a:t>mayores</a:t>
            </a:r>
            <a:r>
              <a:rPr lang="en-US" sz="4800" b="0" dirty="0">
                <a:highlight>
                  <a:srgbClr val="C0C0C0"/>
                </a:highlight>
                <a:ea typeface="+mn-ea"/>
                <a:cs typeface="+mn-cs"/>
              </a:rPr>
              <a:t> al 90 %</a:t>
            </a:r>
            <a:r>
              <a:rPr lang="en-US" sz="4800" b="0" dirty="0">
                <a:ea typeface="+mn-ea"/>
                <a:cs typeface="+mn-cs"/>
              </a:rPr>
              <a:t> y </a:t>
            </a:r>
            <a:r>
              <a:rPr lang="en-US" sz="4800" b="0" dirty="0" err="1">
                <a:highlight>
                  <a:srgbClr val="C0C0C0"/>
                </a:highlight>
                <a:ea typeface="+mn-ea"/>
                <a:cs typeface="+mn-cs"/>
              </a:rPr>
              <a:t>robustos</a:t>
            </a:r>
            <a:r>
              <a:rPr lang="en-US" sz="4800" b="0" dirty="0">
                <a:ea typeface="+mn-ea"/>
                <a:cs typeface="+mn-cs"/>
              </a:rPr>
              <a:t> ante </a:t>
            </a:r>
            <a:r>
              <a:rPr lang="en-US" sz="4800" b="0" dirty="0" err="1">
                <a:ea typeface="+mn-ea"/>
                <a:cs typeface="+mn-cs"/>
              </a:rPr>
              <a:t>errores</a:t>
            </a:r>
            <a:endParaRPr lang="en-US" sz="4800" dirty="0">
              <a:ea typeface="+mn-ea"/>
              <a:cs typeface="+mn-cs"/>
            </a:endParaRPr>
          </a:p>
          <a:p>
            <a:r>
              <a:rPr lang="en-US" sz="4800" b="0" dirty="0">
                <a:ea typeface="+mn-ea"/>
                <a:cs typeface="+mn-cs"/>
              </a:rPr>
              <a:t>de </a:t>
            </a:r>
            <a:r>
              <a:rPr lang="en-US" sz="4800" b="0" dirty="0" err="1">
                <a:ea typeface="+mn-ea"/>
                <a:cs typeface="+mn-cs"/>
              </a:rPr>
              <a:t>fabricación</a:t>
            </a:r>
            <a:r>
              <a:rPr lang="en-US" sz="4800" b="0" dirty="0">
                <a:ea typeface="+mn-ea"/>
                <a:cs typeface="+mn-cs"/>
              </a:rPr>
              <a:t> </a:t>
            </a:r>
            <a:r>
              <a:rPr lang="en-US" sz="4800" b="0" dirty="0" err="1">
                <a:ea typeface="+mn-ea"/>
                <a:cs typeface="+mn-cs"/>
              </a:rPr>
              <a:t>en</a:t>
            </a:r>
            <a:r>
              <a:rPr lang="en-US" sz="4800" b="0" dirty="0">
                <a:ea typeface="+mn-ea"/>
                <a:cs typeface="+mn-cs"/>
              </a:rPr>
              <a:t> un </a:t>
            </a:r>
            <a:r>
              <a:rPr lang="en-US" sz="4800" b="0" dirty="0" err="1">
                <a:ea typeface="+mn-ea"/>
                <a:cs typeface="+mn-cs"/>
              </a:rPr>
              <a:t>área</a:t>
            </a:r>
            <a:r>
              <a:rPr lang="en-US" sz="4800" b="0" dirty="0">
                <a:ea typeface="+mn-ea"/>
                <a:cs typeface="+mn-cs"/>
              </a:rPr>
              <a:t> de </a:t>
            </a:r>
            <a:r>
              <a:rPr lang="en-US" sz="4800" b="0" dirty="0" err="1">
                <a:ea typeface="+mn-ea"/>
                <a:cs typeface="+mn-cs"/>
              </a:rPr>
              <a:t>diseño</a:t>
            </a:r>
            <a:r>
              <a:rPr lang="en-US" sz="4800" b="0" dirty="0">
                <a:ea typeface="+mn-ea"/>
                <a:cs typeface="+mn-cs"/>
              </a:rPr>
              <a:t> de </a:t>
            </a:r>
            <a:r>
              <a:rPr lang="en-US" sz="4800" b="0" dirty="0">
                <a:highlight>
                  <a:srgbClr val="C0C0C0"/>
                </a:highlight>
                <a:ea typeface="+mn-ea"/>
                <a:cs typeface="+mn-cs"/>
              </a:rPr>
              <a:t>2μm × 2μm</a:t>
            </a:r>
            <a:r>
              <a:rPr lang="en-US" sz="4800" b="0" dirty="0">
                <a:ea typeface="+mn-ea"/>
                <a:cs typeface="+mn-cs"/>
              </a:rPr>
              <a:t>.</a:t>
            </a:r>
          </a:p>
        </p:txBody>
      </p:sp>
      <p:sp>
        <p:nvSpPr>
          <p:cNvPr id="3" name="Outline">
            <a:extLst>
              <a:ext uri="{FF2B5EF4-FFF2-40B4-BE49-F238E27FC236}">
                <a16:creationId xmlns:a16="http://schemas.microsoft.com/office/drawing/2014/main" id="{A772343B-6A5A-A415-F308-FF42984D32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022" y="-422242"/>
            <a:ext cx="17287876" cy="2224278"/>
          </a:xfrm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 err="1"/>
              <a:t>Objetivos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C91E0B-6EBE-685A-5202-623EC38F58BA}"/>
              </a:ext>
            </a:extLst>
          </p:cNvPr>
          <p:cNvSpPr/>
          <p:nvPr/>
        </p:nvSpPr>
        <p:spPr>
          <a:xfrm>
            <a:off x="-2085" y="8871849"/>
            <a:ext cx="24389490" cy="16215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800" b="0" dirty="0"/>
              <a:t> 2. </a:t>
            </a:r>
            <a:r>
              <a:rPr lang="en-US" sz="4800" b="0" dirty="0" err="1">
                <a:highlight>
                  <a:srgbClr val="C0C0C0"/>
                </a:highlight>
              </a:rPr>
              <a:t>Comparar</a:t>
            </a:r>
            <a:r>
              <a:rPr lang="en-US" sz="4800" b="0" dirty="0"/>
              <a:t> </a:t>
            </a:r>
            <a:r>
              <a:rPr lang="en-US" sz="4800" b="0" dirty="0" err="1"/>
              <a:t>el</a:t>
            </a:r>
            <a:r>
              <a:rPr lang="en-US" sz="4800" b="0" dirty="0"/>
              <a:t> </a:t>
            </a:r>
            <a:r>
              <a:rPr lang="en-US" sz="4800" b="0" dirty="0" err="1">
                <a:highlight>
                  <a:srgbClr val="C0C0C0"/>
                </a:highlight>
              </a:rPr>
              <a:t>desempeño</a:t>
            </a:r>
            <a:r>
              <a:rPr lang="en-US" sz="4800" b="0" dirty="0"/>
              <a:t> y la </a:t>
            </a:r>
            <a:r>
              <a:rPr lang="en-US" sz="4800" b="0" dirty="0" err="1">
                <a:highlight>
                  <a:srgbClr val="C0C0C0"/>
                </a:highlight>
              </a:rPr>
              <a:t>convergencia</a:t>
            </a:r>
            <a:r>
              <a:rPr lang="en-US" sz="4800" b="0" dirty="0"/>
              <a:t> de </a:t>
            </a:r>
            <a:r>
              <a:rPr lang="en-US" sz="4800" b="0" dirty="0" err="1">
                <a:highlight>
                  <a:srgbClr val="C0C0C0"/>
                </a:highlight>
              </a:rPr>
              <a:t>cinco</a:t>
            </a:r>
            <a:r>
              <a:rPr lang="en-US" sz="4800" b="0" dirty="0">
                <a:highlight>
                  <a:srgbClr val="C0C0C0"/>
                </a:highlight>
              </a:rPr>
              <a:t> </a:t>
            </a:r>
            <a:r>
              <a:rPr lang="en-US" sz="4800" b="0" dirty="0" err="1">
                <a:highlight>
                  <a:srgbClr val="C0C0C0"/>
                </a:highlight>
              </a:rPr>
              <a:t>algoritmos</a:t>
            </a:r>
            <a:r>
              <a:rPr lang="en-US" sz="4800" b="0" dirty="0"/>
              <a:t> de </a:t>
            </a:r>
            <a:r>
              <a:rPr lang="en-US" sz="4800" b="0" dirty="0" err="1"/>
              <a:t>optimización</a:t>
            </a:r>
            <a:endParaRPr lang="en-US" sz="4800" b="0" dirty="0"/>
          </a:p>
          <a:p>
            <a:r>
              <a:rPr lang="en-US" sz="4800" b="0" dirty="0" err="1"/>
              <a:t>populares</a:t>
            </a:r>
            <a:r>
              <a:rPr lang="en-US" sz="4800" b="0" dirty="0"/>
              <a:t> </a:t>
            </a:r>
            <a:r>
              <a:rPr lang="en-US" sz="4800" b="0" dirty="0" err="1"/>
              <a:t>usados</a:t>
            </a:r>
            <a:r>
              <a:rPr lang="en-US" sz="4800" b="0" dirty="0"/>
              <a:t> para </a:t>
            </a:r>
            <a:r>
              <a:rPr lang="en-US" sz="4800" b="0" dirty="0" err="1"/>
              <a:t>optimizar</a:t>
            </a:r>
            <a:r>
              <a:rPr lang="en-US" sz="4800" b="0" dirty="0"/>
              <a:t> </a:t>
            </a:r>
            <a:r>
              <a:rPr lang="en-US" sz="4800" b="0" dirty="0" err="1"/>
              <a:t>dispositivos</a:t>
            </a:r>
            <a:r>
              <a:rPr lang="en-US" sz="4800" b="0" dirty="0"/>
              <a:t> </a:t>
            </a:r>
            <a:r>
              <a:rPr lang="en-US" sz="4800" b="0" dirty="0" err="1"/>
              <a:t>nanofotónicos</a:t>
            </a:r>
            <a:r>
              <a:rPr lang="en-US" sz="4800" b="0" dirty="0"/>
              <a:t>.</a:t>
            </a:r>
            <a:endParaRPr lang="en-US" sz="4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19F17-470A-F423-5847-1F1566786E22}"/>
              </a:ext>
            </a:extLst>
          </p:cNvPr>
          <p:cNvSpPr/>
          <p:nvPr/>
        </p:nvSpPr>
        <p:spPr>
          <a:xfrm>
            <a:off x="-1405" y="5780239"/>
            <a:ext cx="24389491" cy="3098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b="0" dirty="0">
                <a:solidFill>
                  <a:srgbClr val="FFFFFF"/>
                </a:solidFill>
              </a:rPr>
              <a:t>     a. </a:t>
            </a:r>
            <a:r>
              <a:rPr lang="en-US" sz="4800" b="0" dirty="0" err="1">
                <a:solidFill>
                  <a:srgbClr val="FFFFFF"/>
                </a:solidFill>
              </a:rPr>
              <a:t>Seleccionar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estrategia</a:t>
            </a:r>
            <a:r>
              <a:rPr lang="en-US" sz="4800" b="0" dirty="0">
                <a:solidFill>
                  <a:srgbClr val="FFFFFF"/>
                </a:solidFill>
              </a:rPr>
              <a:t> de </a:t>
            </a:r>
            <a:r>
              <a:rPr lang="en-US" sz="4800" b="0" dirty="0" err="1">
                <a:solidFill>
                  <a:srgbClr val="FFFFFF"/>
                </a:solidFill>
              </a:rPr>
              <a:t>optimización</a:t>
            </a:r>
            <a:endParaRPr lang="en-US" sz="4800" b="0" dirty="0">
              <a:solidFill>
                <a:srgbClr val="FFFFFF"/>
              </a:solidFill>
            </a:endParaRPr>
          </a:p>
          <a:p>
            <a:pPr algn="l"/>
            <a:r>
              <a:rPr lang="en-US" sz="4800" b="0" dirty="0">
                <a:solidFill>
                  <a:srgbClr val="FFFFFF"/>
                </a:solidFill>
              </a:rPr>
              <a:t>     b. </a:t>
            </a:r>
            <a:r>
              <a:rPr lang="en-US" sz="4800" b="0" dirty="0" err="1">
                <a:solidFill>
                  <a:srgbClr val="FFFFFF"/>
                </a:solidFill>
              </a:rPr>
              <a:t>Definir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función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objetivo</a:t>
            </a:r>
            <a:endParaRPr lang="en-US" sz="4800" b="0" dirty="0">
              <a:solidFill>
                <a:srgbClr val="FFFFFF"/>
              </a:solidFill>
            </a:endParaRPr>
          </a:p>
          <a:p>
            <a:pPr algn="l"/>
            <a:r>
              <a:rPr lang="en-US" sz="4800" b="0" dirty="0">
                <a:solidFill>
                  <a:srgbClr val="FFFFFF"/>
                </a:solidFill>
              </a:rPr>
              <a:t>     c. </a:t>
            </a:r>
            <a:r>
              <a:rPr lang="en-US" sz="4800" b="0" dirty="0" err="1">
                <a:solidFill>
                  <a:srgbClr val="FFFFFF"/>
                </a:solidFill>
              </a:rPr>
              <a:t>Encontrar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parametrizaciones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óptimas</a:t>
            </a:r>
            <a:endParaRPr lang="en-US" sz="4800" b="0" dirty="0">
              <a:solidFill>
                <a:srgbClr val="FFFFFF"/>
              </a:solidFill>
            </a:endParaRPr>
          </a:p>
          <a:p>
            <a:pPr algn="l"/>
            <a:r>
              <a:rPr lang="en-US" sz="4800" b="0" dirty="0">
                <a:solidFill>
                  <a:srgbClr val="FFFFFF"/>
                </a:solidFill>
              </a:rPr>
              <a:t>     d. </a:t>
            </a:r>
            <a:r>
              <a:rPr lang="en-US" sz="4800" b="0" dirty="0" err="1">
                <a:solidFill>
                  <a:srgbClr val="FFFFFF"/>
                </a:solidFill>
              </a:rPr>
              <a:t>Encontrar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parametrizaciones</a:t>
            </a:r>
            <a:r>
              <a:rPr lang="en-US" sz="4800" b="0" dirty="0">
                <a:solidFill>
                  <a:srgbClr val="FFFFFF"/>
                </a:solidFill>
              </a:rPr>
              <a:t> </a:t>
            </a:r>
            <a:r>
              <a:rPr lang="en-US" sz="4800" b="0" dirty="0" err="1">
                <a:solidFill>
                  <a:srgbClr val="FFFFFF"/>
                </a:solidFill>
              </a:rPr>
              <a:t>robustas</a:t>
            </a:r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229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6125" y="12975752"/>
            <a:ext cx="487637" cy="7905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8</a:t>
            </a:fld>
            <a:endParaRPr dirty="0"/>
          </a:p>
        </p:txBody>
      </p:sp>
      <p:sp>
        <p:nvSpPr>
          <p:cNvPr id="281" name="Background"/>
          <p:cNvSpPr txBox="1"/>
          <p:nvPr/>
        </p:nvSpPr>
        <p:spPr>
          <a:xfrm>
            <a:off x="762000" y="4265500"/>
            <a:ext cx="22860000" cy="102143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Marco </a:t>
            </a:r>
            <a:r>
              <a:rPr lang="en-US" dirty="0" err="1"/>
              <a:t>Teórico</a:t>
            </a:r>
          </a:p>
        </p:txBody>
      </p:sp>
      <p:sp>
        <p:nvSpPr>
          <p:cNvPr id="282" name="Motivation and Goal"/>
          <p:cNvSpPr txBox="1"/>
          <p:nvPr/>
        </p:nvSpPr>
        <p:spPr>
          <a:xfrm>
            <a:off x="762000" y="5663336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Revisión</a:t>
            </a:r>
            <a:r>
              <a:rPr lang="en-US" dirty="0"/>
              <a:t> de la </a:t>
            </a:r>
            <a:r>
              <a:rPr lang="en-US" dirty="0" err="1"/>
              <a:t>literatura</a:t>
            </a:r>
          </a:p>
        </p:txBody>
      </p:sp>
      <p:sp>
        <p:nvSpPr>
          <p:cNvPr id="283" name="Optically Connected Memory (OCM)"/>
          <p:cNvSpPr txBox="1"/>
          <p:nvPr/>
        </p:nvSpPr>
        <p:spPr>
          <a:xfrm>
            <a:off x="762000" y="7061172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Metodología</a:t>
            </a:r>
          </a:p>
        </p:txBody>
      </p:sp>
      <p:sp>
        <p:nvSpPr>
          <p:cNvPr id="285" name="Conclusion"/>
          <p:cNvSpPr txBox="1"/>
          <p:nvPr/>
        </p:nvSpPr>
        <p:spPr>
          <a:xfrm>
            <a:off x="762000" y="9826903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Conclusiones</a:t>
            </a:r>
            <a:endParaRPr dirty="0" err="1"/>
          </a:p>
        </p:txBody>
      </p:sp>
      <p:sp>
        <p:nvSpPr>
          <p:cNvPr id="2" name="Optically Connected Memory (OCM)">
            <a:extLst>
              <a:ext uri="{FF2B5EF4-FFF2-40B4-BE49-F238E27FC236}">
                <a16:creationId xmlns:a16="http://schemas.microsoft.com/office/drawing/2014/main" id="{7A89C8C1-1E3B-BAC9-C9CA-012912B16FB8}"/>
              </a:ext>
            </a:extLst>
          </p:cNvPr>
          <p:cNvSpPr txBox="1"/>
          <p:nvPr/>
        </p:nvSpPr>
        <p:spPr>
          <a:xfrm>
            <a:off x="762000" y="8469424"/>
            <a:ext cx="22860000" cy="102143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Resultados</a:t>
            </a:r>
          </a:p>
        </p:txBody>
      </p:sp>
      <p:sp>
        <p:nvSpPr>
          <p:cNvPr id="3" name="Background">
            <a:extLst>
              <a:ext uri="{FF2B5EF4-FFF2-40B4-BE49-F238E27FC236}">
                <a16:creationId xmlns:a16="http://schemas.microsoft.com/office/drawing/2014/main" id="{3C684186-D51B-DBE5-F357-6221ED92B4E7}"/>
              </a:ext>
            </a:extLst>
          </p:cNvPr>
          <p:cNvSpPr txBox="1"/>
          <p:nvPr/>
        </p:nvSpPr>
        <p:spPr>
          <a:xfrm>
            <a:off x="762000" y="2741500"/>
            <a:ext cx="22860000" cy="10214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algn="l">
              <a:defRPr sz="5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 err="1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780003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30499A4-9712-6B91-FC11-46B8E826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4" y="791498"/>
            <a:ext cx="8655888" cy="8655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14:cNvPr>
              <p14:cNvContentPartPr/>
              <p14:nvPr/>
            </p14:nvContentPartPr>
            <p14:xfrm>
              <a:off x="9266040" y="2782080"/>
              <a:ext cx="360" cy="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05260D-05E9-AF45-87A9-590BD99C7F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6680" y="2772720"/>
                <a:ext cx="1908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0F593-0674-9D47-B6CE-05281ED37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PE" smtClean="0"/>
              <a:t>9</a:t>
            </a:fld>
            <a:endParaRPr lang="en-P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704B8-BD90-4430-25CC-FABA0A4C1202}"/>
              </a:ext>
            </a:extLst>
          </p:cNvPr>
          <p:cNvSpPr txBox="1"/>
          <p:nvPr/>
        </p:nvSpPr>
        <p:spPr>
          <a:xfrm flipH="1">
            <a:off x="3364744" y="111591"/>
            <a:ext cx="67489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 err="1"/>
              <a:t>Optimización</a:t>
            </a:r>
            <a:r>
              <a:rPr lang="en-US" sz="3600" dirty="0"/>
              <a:t> </a:t>
            </a:r>
            <a:r>
              <a:rPr lang="en-US" sz="3600" dirty="0" err="1"/>
              <a:t>topológica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94FD8-5835-C8F3-3A01-6D5B059CC618}"/>
              </a:ext>
            </a:extLst>
          </p:cNvPr>
          <p:cNvSpPr txBox="1"/>
          <p:nvPr/>
        </p:nvSpPr>
        <p:spPr>
          <a:xfrm>
            <a:off x="2996272" y="1565094"/>
            <a:ext cx="1001487" cy="63671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0" dirty="0">
                <a:solidFill>
                  <a:srgbClr val="FFFFFF"/>
                </a:solidFill>
              </a:rPr>
              <a:t>1:Si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6C710-D531-CAD2-62FC-2E9802ED604E}"/>
              </a:ext>
            </a:extLst>
          </p:cNvPr>
          <p:cNvSpPr txBox="1"/>
          <p:nvPr/>
        </p:nvSpPr>
        <p:spPr>
          <a:xfrm>
            <a:off x="1136628" y="3226001"/>
            <a:ext cx="1291773" cy="57515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dirty="0"/>
              <a:t>0:SiO</a:t>
            </a:r>
            <a:r>
              <a:rPr lang="en-US" sz="2800" b="0" baseline="-25000" dirty="0"/>
              <a:t>2</a:t>
            </a:r>
            <a:endParaRPr lang="en-US" sz="2800" baseline="-25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26C01-8C19-F091-6C66-C21B15F2F3FD}"/>
              </a:ext>
            </a:extLst>
          </p:cNvPr>
          <p:cNvCxnSpPr/>
          <p:nvPr/>
        </p:nvCxnSpPr>
        <p:spPr>
          <a:xfrm>
            <a:off x="3910884" y="2174920"/>
            <a:ext cx="1857827" cy="144658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DAA8A3-23DA-E847-6653-49D969ABFFDF}"/>
              </a:ext>
            </a:extLst>
          </p:cNvPr>
          <p:cNvCxnSpPr>
            <a:cxnSpLocks/>
          </p:cNvCxnSpPr>
          <p:nvPr/>
        </p:nvCxnSpPr>
        <p:spPr>
          <a:xfrm>
            <a:off x="2317378" y="3349208"/>
            <a:ext cx="1857827" cy="127406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7DF26-76CC-F312-3C9C-14370264E969}"/>
              </a:ext>
            </a:extLst>
          </p:cNvPr>
          <p:cNvSpPr/>
          <p:nvPr/>
        </p:nvSpPr>
        <p:spPr>
          <a:xfrm>
            <a:off x="10549541" y="952360"/>
            <a:ext cx="12646780" cy="1375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Ahora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4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matriz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4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parametrizatión</a:t>
            </a: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4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toma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valores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[0, 1]</a:t>
            </a:r>
            <a:endParaRPr lang="en-US" sz="4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8D26D-51E4-BCEE-AB26-CA377C3F3DEF}"/>
              </a:ext>
            </a:extLst>
          </p:cNvPr>
          <p:cNvCxnSpPr>
            <a:cxnSpLocks/>
          </p:cNvCxnSpPr>
          <p:nvPr/>
        </p:nvCxnSpPr>
        <p:spPr>
          <a:xfrm flipV="1">
            <a:off x="8258013" y="1804836"/>
            <a:ext cx="2220684" cy="1940078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9C1A0A-A9BE-E598-4A16-ACA0709EA936}"/>
              </a:ext>
            </a:extLst>
          </p:cNvPr>
          <p:cNvSpPr txBox="1"/>
          <p:nvPr/>
        </p:nvSpPr>
        <p:spPr>
          <a:xfrm>
            <a:off x="456137" y="1580484"/>
            <a:ext cx="1950391" cy="63671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FFFFFF"/>
                </a:solidFill>
              </a:rPr>
              <a:t>(0, 1):??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117EC4-5644-F8D3-FC96-09D8452968EE}"/>
              </a:ext>
            </a:extLst>
          </p:cNvPr>
          <p:cNvCxnSpPr>
            <a:cxnSpLocks/>
          </p:cNvCxnSpPr>
          <p:nvPr/>
        </p:nvCxnSpPr>
        <p:spPr>
          <a:xfrm>
            <a:off x="2312972" y="2004013"/>
            <a:ext cx="3468090" cy="2280473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2ED434-0A7B-6E1C-41C3-F7B991E600E1}"/>
              </a:ext>
            </a:extLst>
          </p:cNvPr>
          <p:cNvSpPr txBox="1"/>
          <p:nvPr/>
        </p:nvSpPr>
        <p:spPr>
          <a:xfrm flipH="1">
            <a:off x="13901525" y="3125974"/>
            <a:ext cx="792785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 err="1"/>
              <a:t>Función</a:t>
            </a:r>
            <a:r>
              <a:rPr lang="en-US" sz="3600" dirty="0"/>
              <a:t> </a:t>
            </a:r>
            <a:r>
              <a:rPr lang="en-US" sz="3600" dirty="0" err="1"/>
              <a:t>objetivo</a:t>
            </a:r>
            <a:r>
              <a:rPr lang="en-US" sz="3600" dirty="0"/>
              <a:t> [</a:t>
            </a:r>
            <a:r>
              <a:rPr lang="en-US" sz="3600" dirty="0" err="1"/>
              <a:t>Su</a:t>
            </a:r>
            <a:r>
              <a:rPr lang="en-US" sz="3600" dirty="0"/>
              <a:t>+, 2020]</a:t>
            </a:r>
            <a:endParaRPr lang="en-US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5ACBC-FD74-2B9B-49BA-69B51306447B}"/>
              </a:ext>
            </a:extLst>
          </p:cNvPr>
          <p:cNvSpPr txBox="1"/>
          <p:nvPr/>
        </p:nvSpPr>
        <p:spPr>
          <a:xfrm flipH="1">
            <a:off x="9791017" y="4183418"/>
            <a:ext cx="792785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i="1" dirty="0"/>
              <a:t>Bend</a:t>
            </a:r>
            <a:endParaRPr lang="en-US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23C8A-2DAD-224A-CF6D-913CB4B60B18}"/>
              </a:ext>
            </a:extLst>
          </p:cNvPr>
          <p:cNvSpPr txBox="1"/>
          <p:nvPr/>
        </p:nvSpPr>
        <p:spPr>
          <a:xfrm flipH="1">
            <a:off x="9792029" y="7724905"/>
            <a:ext cx="792785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/>
              <a:t>WDM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F5D621-AA35-9D1D-8F64-DD3C3DBB0E41}"/>
              </a:ext>
            </a:extLst>
          </p:cNvPr>
          <p:cNvSpPr/>
          <p:nvPr/>
        </p:nvSpPr>
        <p:spPr>
          <a:xfrm>
            <a:off x="9779643" y="5743847"/>
            <a:ext cx="12646780" cy="75982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Maximizar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transmitancia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a 1550nm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E70827-849B-CA9E-6303-0C6ED6C98839}"/>
              </a:ext>
            </a:extLst>
          </p:cNvPr>
          <p:cNvSpPr/>
          <p:nvPr/>
        </p:nvSpPr>
        <p:spPr>
          <a:xfrm>
            <a:off x="11899189" y="9563223"/>
            <a:ext cx="12071685" cy="269274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r">
              <a:buFont typeface="Arial"/>
              <a:buChar char="•"/>
            </a:pP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1300nm: </a:t>
            </a:r>
            <a:r>
              <a:rPr lang="en-US" sz="4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Medium"/>
              </a:rPr>
              <a:t>maximizar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transmitancia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en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el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brazo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  <a:latin typeface="Helvetica Neue Medium"/>
              </a:rPr>
              <a:t>superior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y </a:t>
            </a:r>
            <a:r>
              <a:rPr lang="en-US" sz="4000" dirty="0" err="1">
                <a:solidFill>
                  <a:schemeClr val="tx1"/>
                </a:solidFill>
                <a:highlight>
                  <a:srgbClr val="008000"/>
                </a:highlight>
                <a:latin typeface="Helvetica Neue Medium"/>
              </a:rPr>
              <a:t>minimizar</a:t>
            </a:r>
            <a:r>
              <a:rPr lang="en-US" sz="400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en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b="0" dirty="0" err="1">
                <a:solidFill>
                  <a:srgbClr val="FFFFFF"/>
                </a:solidFill>
                <a:latin typeface="Helvetica Neue Medium"/>
              </a:rPr>
              <a:t>el</a:t>
            </a: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 </a:t>
            </a:r>
            <a:r>
              <a:rPr lang="en-US" sz="4000" dirty="0">
                <a:solidFill>
                  <a:schemeClr val="tx1"/>
                </a:solidFill>
                <a:highlight>
                  <a:srgbClr val="008000"/>
                </a:highlight>
                <a:latin typeface="Helvetica Neue Medium"/>
              </a:rPr>
              <a:t>inferior</a:t>
            </a:r>
            <a:endParaRPr lang="en-US"/>
          </a:p>
          <a:p>
            <a:pPr marL="571500" indent="-571500" algn="r">
              <a:buFont typeface="Arial"/>
              <a:buChar char="•"/>
            </a:pPr>
            <a:r>
              <a:rPr lang="en-US" sz="4000" b="0" dirty="0">
                <a:solidFill>
                  <a:srgbClr val="FFFFFF"/>
                </a:solidFill>
                <a:latin typeface="Helvetica Neue Medium"/>
              </a:rPr>
              <a:t>1550nm: </a:t>
            </a:r>
            <a:r>
              <a:rPr 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minimizar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transmitancia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en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el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brazo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superior</a:t>
            </a:r>
            <a:r>
              <a:rPr lang="en-US" sz="4000" b="0" dirty="0">
                <a:solidFill>
                  <a:srgbClr val="FFFFFF"/>
                </a:solidFill>
              </a:rPr>
              <a:t> y </a:t>
            </a:r>
            <a:r>
              <a:rPr lang="en-US" sz="4000" dirty="0" err="1">
                <a:solidFill>
                  <a:schemeClr val="tx1"/>
                </a:solidFill>
                <a:highlight>
                  <a:srgbClr val="008000"/>
                </a:highlight>
              </a:rPr>
              <a:t>maximizar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en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b="0" dirty="0" err="1">
                <a:solidFill>
                  <a:srgbClr val="FFFFFF"/>
                </a:solidFill>
              </a:rPr>
              <a:t>el</a:t>
            </a:r>
            <a:r>
              <a:rPr lang="en-US" sz="4000" b="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  <a:highlight>
                  <a:srgbClr val="008000"/>
                </a:highlight>
              </a:rPr>
              <a:t>inferior</a:t>
            </a:r>
            <a:endParaRPr lang="en-US" sz="4000">
              <a:solidFill>
                <a:schemeClr val="tx1"/>
              </a:solidFill>
              <a:highlight>
                <a:srgbClr val="008000"/>
              </a:highlight>
              <a:latin typeface="Helvetica Neue Medium"/>
            </a:endParaRPr>
          </a:p>
        </p:txBody>
      </p:sp>
      <p:pic>
        <p:nvPicPr>
          <p:cNvPr id="2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9267197-275C-71B8-0A6E-4BD06B84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9" y="9759650"/>
            <a:ext cx="11110823" cy="767760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F1231EE8-5AFB-666F-8941-562AA04EE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013" y="10802695"/>
            <a:ext cx="2690363" cy="791293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D0D7596-286D-CCF5-EF94-ADF49EDF0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357" y="10788453"/>
            <a:ext cx="2937474" cy="763078"/>
          </a:xfrm>
          <a:prstGeom prst="rect">
            <a:avLst/>
          </a:prstGeom>
        </p:spPr>
      </p:pic>
      <p:pic>
        <p:nvPicPr>
          <p:cNvPr id="15" name="Picture 21" descr="Text&#10;&#10;Description automatically generated">
            <a:extLst>
              <a:ext uri="{FF2B5EF4-FFF2-40B4-BE49-F238E27FC236}">
                <a16:creationId xmlns:a16="http://schemas.microsoft.com/office/drawing/2014/main" id="{FB76A90E-7149-A233-5AF4-C7B963268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025" y="7026299"/>
            <a:ext cx="12807350" cy="1700127"/>
          </a:xfrm>
          <a:prstGeom prst="rect">
            <a:avLst/>
          </a:prstGeom>
        </p:spPr>
      </p:pic>
      <p:pic>
        <p:nvPicPr>
          <p:cNvPr id="22" name="Picture 28" descr="Text&#10;&#10;Description automatically generated">
            <a:extLst>
              <a:ext uri="{FF2B5EF4-FFF2-40B4-BE49-F238E27FC236}">
                <a16:creationId xmlns:a16="http://schemas.microsoft.com/office/drawing/2014/main" id="{1B7965F1-35CF-87B3-FA98-D9437DB86A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0892" y="4176838"/>
            <a:ext cx="5216105" cy="9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040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1250</Words>
  <Application>Microsoft Office PowerPoint</Application>
  <PresentationFormat>Custom</PresentationFormat>
  <Paragraphs>282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Evaluación de Algoritmos de Optimización de Primer Orden para la Optimización Topológica Robusta de Dispositivos Nanofotónicos</vt:lpstr>
      <vt:lpstr>Agenda</vt:lpstr>
      <vt:lpstr>PowerPoint Presentation</vt:lpstr>
      <vt:lpstr>PowerPoint Presentation</vt:lpstr>
      <vt:lpstr>PowerPoint Presentation</vt:lpstr>
      <vt:lpstr>PowerPoint Presentation</vt:lpstr>
      <vt:lpstr>Objetivos</vt:lpstr>
      <vt:lpstr>Agenda</vt:lpstr>
      <vt:lpstr>PowerPoint Presentation</vt:lpstr>
      <vt:lpstr>Transformaciones</vt:lpstr>
      <vt:lpstr>Transformaciones</vt:lpstr>
      <vt:lpstr>Algoritmos gradient-free (1/3)</vt:lpstr>
      <vt:lpstr>Algoritmos gradient-free (2/3)</vt:lpstr>
      <vt:lpstr>Algoritmos gradient-free (3/3)</vt:lpstr>
      <vt:lpstr>Algoritmos gradient-based</vt:lpstr>
      <vt:lpstr>Agenda</vt:lpstr>
      <vt:lpstr>Revisión de la Literatura</vt:lpstr>
      <vt:lpstr>Agenda</vt:lpstr>
      <vt:lpstr>Metodología</vt:lpstr>
      <vt:lpstr>1. Preparación de simulación</vt:lpstr>
      <vt:lpstr>2. Preparación de optimización</vt:lpstr>
      <vt:lpstr>Algoritmos free-gradient-based</vt:lpstr>
      <vt:lpstr>Algoritmos free-gradient-based</vt:lpstr>
      <vt:lpstr>3,4,5. Optimización</vt:lpstr>
      <vt:lpstr>Contribuciones</vt:lpstr>
      <vt:lpstr>Agenda</vt:lpstr>
      <vt:lpstr>Configuración de los experimentos</vt:lpstr>
      <vt:lpstr>Tiempo de ejecución</vt:lpstr>
      <vt:lpstr>Relación de orden</vt:lpstr>
      <vt:lpstr>Bend mejor optimizado (L-BFGS-B, seed=256)</vt:lpstr>
      <vt:lpstr>Bend mejor optimizado (L-BFGS-B, seed=256)</vt:lpstr>
      <vt:lpstr>WDM mejor optimizado (L-BFGS-B, seed=128)</vt:lpstr>
      <vt:lpstr>WDM mejor optimizado (L-BFGS-B, seed=128)</vt:lpstr>
      <vt:lpstr>Agenda</vt:lpstr>
      <vt:lpstr>Conclusiones</vt:lpstr>
      <vt:lpstr>Futuros trabajos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Optically Connected Memory for Disaggregated Data Centers</dc:title>
  <cp:lastModifiedBy>Jorge Gonzalez</cp:lastModifiedBy>
  <cp:revision>2355</cp:revision>
  <cp:lastPrinted>2020-11-20T11:55:52Z</cp:lastPrinted>
  <dcterms:modified xsi:type="dcterms:W3CDTF">2022-12-14T17:38:35Z</dcterms:modified>
</cp:coreProperties>
</file>